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9"/>
  </p:notesMasterIdLst>
  <p:sldIdLst>
    <p:sldId id="256" r:id="rId3"/>
    <p:sldId id="283" r:id="rId4"/>
    <p:sldId id="288" r:id="rId5"/>
    <p:sldId id="308" r:id="rId6"/>
    <p:sldId id="328" r:id="rId7"/>
    <p:sldId id="318" r:id="rId8"/>
    <p:sldId id="320" r:id="rId9"/>
    <p:sldId id="322" r:id="rId10"/>
    <p:sldId id="323" r:id="rId11"/>
    <p:sldId id="302" r:id="rId12"/>
    <p:sldId id="303" r:id="rId13"/>
    <p:sldId id="309" r:id="rId14"/>
    <p:sldId id="306" r:id="rId15"/>
    <p:sldId id="329" r:id="rId16"/>
    <p:sldId id="314" r:id="rId17"/>
    <p:sldId id="315" r:id="rId18"/>
    <p:sldId id="330" r:id="rId19"/>
    <p:sldId id="331" r:id="rId20"/>
    <p:sldId id="332" r:id="rId21"/>
    <p:sldId id="333" r:id="rId22"/>
    <p:sldId id="316" r:id="rId23"/>
    <p:sldId id="336" r:id="rId24"/>
    <p:sldId id="335" r:id="rId25"/>
    <p:sldId id="334" r:id="rId26"/>
    <p:sldId id="337" r:id="rId27"/>
    <p:sldId id="27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A"/>
    <a:srgbClr val="20BCB5"/>
    <a:srgbClr val="B7B0A8"/>
    <a:srgbClr val="77787B"/>
    <a:srgbClr val="8DC63F"/>
    <a:srgbClr val="F7941E"/>
    <a:srgbClr val="F5F5F5"/>
    <a:srgbClr val="0D79A6"/>
    <a:srgbClr val="7EA7D9"/>
    <a:srgbClr val="BD8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0"/>
    <p:restoredTop sz="84192" autoAdjust="0"/>
  </p:normalViewPr>
  <p:slideViewPr>
    <p:cSldViewPr snapToGrid="0" snapToObjects="1">
      <p:cViewPr>
        <p:scale>
          <a:sx n="81" d="100"/>
          <a:sy n="81" d="100"/>
        </p:scale>
        <p:origin x="-8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D8F62-D7E5-6245-B3BA-B0BF96B587BD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CF2D-C5E2-8649-9A3E-9F47D84537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26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Muda de Ares: Toda a estrutura que criamos visa dar liberdade para</a:t>
            </a:r>
            <a:r>
              <a:rPr lang="pt-BR" baseline="0" dirty="0"/>
              <a:t> que vocês criem a apresentação do Programa Vivenda. Não fechamos o material em módulos padrões de PIT, ficando a cargo dos empreendedores esta tarefa. No decorrer dos slides, daremos algumas dicas neste bloco de anotações. Não criamos animações, pois essa é a última etapa.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CF2D-C5E2-8649-9A3E-9F47D84537F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8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9D59-E0A2-444E-B7C2-8233D015311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8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9D59-E0A2-444E-B7C2-8233D015311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48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9D59-E0A2-444E-B7C2-8233D015311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48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9D59-E0A2-444E-B7C2-8233D015311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483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99D4-0DA0-4532-A8B4-0392BF44912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6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99D4-0DA0-4532-A8B4-0392BF44912C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6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Personalize seu</a:t>
            </a:r>
            <a:r>
              <a:rPr lang="pt-BR" baseline="0" dirty="0"/>
              <a:t> </a:t>
            </a:r>
            <a:r>
              <a:rPr lang="pt-BR" baseline="0" dirty="0" err="1"/>
              <a:t>email</a:t>
            </a:r>
            <a:r>
              <a:rPr lang="pt-BR" baseline="0" dirty="0"/>
              <a:t> e seu endereço em rede social ou site.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CF2D-C5E2-8649-9A3E-9F47D84537F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14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mapa </a:t>
            </a:r>
            <a:r>
              <a:rPr lang="pt-BR" dirty="0" err="1"/>
              <a:t>mundi</a:t>
            </a:r>
            <a:r>
              <a:rPr lang="pt-BR" dirty="0"/>
              <a:t> é feito</a:t>
            </a:r>
            <a:r>
              <a:rPr lang="pt-BR" baseline="0" dirty="0"/>
              <a:t> com ferramentas de desenho. Vocês poderão mudar a cor dele (apesar da gente achar que esta é a paleta mais adequada)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com o direito do mouse</a:t>
            </a:r>
            <a:r>
              <a:rPr lang="pt-BR" baseline="0" dirty="0"/>
              <a:t> em cima do mapa apenas e clique em preenchimento, alterando a sua cor.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CF2D-C5E2-8649-9A3E-9F47D84537F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38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mapa </a:t>
            </a:r>
            <a:r>
              <a:rPr lang="pt-BR" dirty="0" err="1"/>
              <a:t>mundi</a:t>
            </a:r>
            <a:r>
              <a:rPr lang="pt-BR" dirty="0"/>
              <a:t> é feito</a:t>
            </a:r>
            <a:r>
              <a:rPr lang="pt-BR" baseline="0" dirty="0"/>
              <a:t> com ferramentas de desenho. Vocês poderão mudar a cor dele (apesar da gente achar que esta é a paleta mais adequada)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com o direito do mouse</a:t>
            </a:r>
            <a:r>
              <a:rPr lang="pt-BR" baseline="0" dirty="0"/>
              <a:t> em cima do mapa apenas e clique em preenchimento, alterando a sua cor.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CF2D-C5E2-8649-9A3E-9F47D84537F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38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mapa </a:t>
            </a:r>
            <a:r>
              <a:rPr lang="pt-BR" dirty="0" err="1"/>
              <a:t>mundi</a:t>
            </a:r>
            <a:r>
              <a:rPr lang="pt-BR" dirty="0"/>
              <a:t> é feito</a:t>
            </a:r>
            <a:r>
              <a:rPr lang="pt-BR" baseline="0" dirty="0"/>
              <a:t> com ferramentas de desenho. Vocês poderão mudar a cor dele (apesar da gente achar que esta é a paleta mais adequada)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com o direito do mouse</a:t>
            </a:r>
            <a:r>
              <a:rPr lang="pt-BR" baseline="0" dirty="0"/>
              <a:t> em cima do mapa apenas e clique em preenchimento, alterando a sua cor.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CF2D-C5E2-8649-9A3E-9F47D84537F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38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99D4-0DA0-4532-A8B4-0392BF44912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6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mapa </a:t>
            </a:r>
            <a:r>
              <a:rPr lang="pt-BR" dirty="0" err="1"/>
              <a:t>mundi</a:t>
            </a:r>
            <a:r>
              <a:rPr lang="pt-BR" dirty="0"/>
              <a:t> é feito</a:t>
            </a:r>
            <a:r>
              <a:rPr lang="pt-BR" baseline="0" dirty="0"/>
              <a:t> com ferramentas de desenho. Vocês poderão mudar a cor dele (apesar da gente achar que esta é a paleta mais adequada)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com o direito do mouse</a:t>
            </a:r>
            <a:r>
              <a:rPr lang="pt-BR" baseline="0" dirty="0"/>
              <a:t> em cima do mapa apenas e clique em preenchimento, alterando a sua cor.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CF2D-C5E2-8649-9A3E-9F47D84537F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38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99D4-0DA0-4532-A8B4-0392BF44912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6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9D59-E0A2-444E-B7C2-8233D015311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8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9D59-E0A2-444E-B7C2-8233D015311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911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9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0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228273" y="1227526"/>
            <a:ext cx="4376293" cy="2893062"/>
          </a:xfrm>
          <a:prstGeom prst="roundRect">
            <a:avLst>
              <a:gd name="adj" fmla="val 15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Arraste</a:t>
            </a:r>
            <a:r>
              <a:rPr lang="en-US" dirty="0"/>
              <a:t> a </a:t>
            </a:r>
            <a:r>
              <a:rPr lang="en-US" dirty="0" err="1"/>
              <a:t>imagem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campo, </a:t>
            </a:r>
            <a:r>
              <a:rPr lang="en-US" dirty="0" err="1"/>
              <a:t>ou</a:t>
            </a:r>
            <a:r>
              <a:rPr lang="en-US" dirty="0"/>
              <a:t> clique no </a:t>
            </a:r>
            <a:r>
              <a:rPr lang="pt-BR" dirty="0"/>
              <a:t>ícone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535650" y="2131665"/>
            <a:ext cx="1585202" cy="2116244"/>
          </a:xfrm>
          <a:prstGeom prst="roundRect">
            <a:avLst>
              <a:gd name="adj" fmla="val 15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Arraste</a:t>
            </a:r>
            <a:r>
              <a:rPr lang="en-US" dirty="0"/>
              <a:t> a </a:t>
            </a:r>
            <a:r>
              <a:rPr lang="en-US" dirty="0" err="1"/>
              <a:t>imagem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campo, </a:t>
            </a:r>
            <a:r>
              <a:rPr lang="en-US" dirty="0" err="1"/>
              <a:t>ou</a:t>
            </a:r>
            <a:r>
              <a:rPr lang="en-US" dirty="0"/>
              <a:t> clique no </a:t>
            </a:r>
            <a:r>
              <a:rPr lang="pt-BR" dirty="0"/>
              <a:t>ícone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43728" y="3026615"/>
            <a:ext cx="660838" cy="1302317"/>
          </a:xfrm>
          <a:prstGeom prst="roundRect">
            <a:avLst>
              <a:gd name="adj" fmla="val 15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</a:t>
            </a:r>
          </a:p>
          <a:p>
            <a:r>
              <a:rPr lang="pt-BR" dirty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0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r Titel">
  <p:cSld name="Nur Ti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58255" y="297420"/>
            <a:ext cx="11869141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018117" y="1951039"/>
            <a:ext cx="2438400" cy="14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4478583" y="1966962"/>
            <a:ext cx="2438400" cy="14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3"/>
          </p:nvPr>
        </p:nvSpPr>
        <p:spPr>
          <a:xfrm>
            <a:off x="8336351" y="2103439"/>
            <a:ext cx="2438400" cy="14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40"/>
              </a:spcBef>
              <a:spcAft>
                <a:spcPts val="0"/>
              </a:spcAft>
              <a:buClr>
                <a:srgbClr val="C02A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92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911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81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29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37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01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61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1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130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6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80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1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41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>
                <a:solidFill>
                  <a:prstClr val="black"/>
                </a:solidFill>
                <a:latin typeface="Calibri"/>
              </a:rPr>
              <a:pPr/>
              <a:t>27/09/19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9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228273" y="1227526"/>
            <a:ext cx="4376293" cy="2893062"/>
          </a:xfrm>
          <a:prstGeom prst="roundRect">
            <a:avLst>
              <a:gd name="adj" fmla="val 15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Arraste</a:t>
            </a:r>
            <a:r>
              <a:rPr lang="en-US" dirty="0"/>
              <a:t> a </a:t>
            </a:r>
            <a:r>
              <a:rPr lang="en-US" dirty="0" err="1"/>
              <a:t>imagem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campo, </a:t>
            </a:r>
            <a:r>
              <a:rPr lang="en-US" dirty="0" err="1"/>
              <a:t>ou</a:t>
            </a:r>
            <a:r>
              <a:rPr lang="en-US" dirty="0"/>
              <a:t> clique no </a:t>
            </a:r>
            <a:r>
              <a:rPr lang="pt-BR" dirty="0"/>
              <a:t>ícone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535650" y="2131665"/>
            <a:ext cx="1585202" cy="2116244"/>
          </a:xfrm>
          <a:prstGeom prst="roundRect">
            <a:avLst>
              <a:gd name="adj" fmla="val 15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Arraste</a:t>
            </a:r>
            <a:r>
              <a:rPr lang="en-US" dirty="0"/>
              <a:t> a </a:t>
            </a:r>
            <a:r>
              <a:rPr lang="en-US" dirty="0" err="1"/>
              <a:t>imagem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campo, </a:t>
            </a:r>
            <a:r>
              <a:rPr lang="en-US" dirty="0" err="1"/>
              <a:t>ou</a:t>
            </a:r>
            <a:r>
              <a:rPr lang="en-US" dirty="0"/>
              <a:t> clique no </a:t>
            </a:r>
            <a:r>
              <a:rPr lang="pt-BR" dirty="0"/>
              <a:t>ícone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43728" y="3026615"/>
            <a:ext cx="660838" cy="1302317"/>
          </a:xfrm>
          <a:prstGeom prst="roundRect">
            <a:avLst>
              <a:gd name="adj" fmla="val 15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</a:t>
            </a:r>
          </a:p>
          <a:p>
            <a:r>
              <a:rPr lang="pt-BR" dirty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62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7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52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3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F5FDC-E903-D74F-A273-0DD6CC853DF0}" type="datetimeFigureOut">
              <a:rPr lang="pt-BR" smtClean="0"/>
              <a:t>27/09/19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0D46E-2292-DA4B-8959-81122ABBF2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4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1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880" y="1833533"/>
            <a:ext cx="6687638" cy="31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24"/>
          <p:cNvSpPr/>
          <p:nvPr/>
        </p:nvSpPr>
        <p:spPr>
          <a:xfrm flipV="1">
            <a:off x="0" y="0"/>
            <a:ext cx="12192000" cy="683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Grupo 15"/>
          <p:cNvGrpSpPr/>
          <p:nvPr/>
        </p:nvGrpSpPr>
        <p:grpSpPr>
          <a:xfrm>
            <a:off x="0" y="5713369"/>
            <a:ext cx="12192000" cy="1144631"/>
            <a:chOff x="0" y="5713369"/>
            <a:chExt cx="12192000" cy="1144631"/>
          </a:xfrm>
        </p:grpSpPr>
        <p:sp>
          <p:nvSpPr>
            <p:cNvPr id="45" name="Retângulo 25"/>
            <p:cNvSpPr/>
            <p:nvPr/>
          </p:nvSpPr>
          <p:spPr>
            <a:xfrm>
              <a:off x="0" y="5713369"/>
              <a:ext cx="12192000" cy="114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6" name="Imagem 2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505" y="5884844"/>
              <a:ext cx="1799953" cy="846956"/>
            </a:xfrm>
            <a:prstGeom prst="rect">
              <a:avLst/>
            </a:prstGeom>
          </p:spPr>
        </p:pic>
      </p:grpSp>
      <p:sp>
        <p:nvSpPr>
          <p:cNvPr id="12" name="CaixaDeTexto 35"/>
          <p:cNvSpPr txBox="1"/>
          <p:nvPr/>
        </p:nvSpPr>
        <p:spPr>
          <a:xfrm>
            <a:off x="3052067" y="628646"/>
            <a:ext cx="5953064" cy="696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400" b="1" dirty="0" smtClean="0">
                <a:solidFill>
                  <a:srgbClr val="77787B"/>
                </a:solidFill>
                <a:latin typeface="Neutra Text-Bold Alt"/>
                <a:ea typeface="Century Gothic" charset="0"/>
                <a:cs typeface="Neutra Text-Bold Alt"/>
              </a:rPr>
              <a:t>MODELO INTEGRADO</a:t>
            </a:r>
            <a:endParaRPr lang="pt-BR" sz="4400" b="1" dirty="0">
              <a:solidFill>
                <a:srgbClr val="77787B"/>
              </a:solidFill>
              <a:latin typeface="Neutra Text-Bold Alt"/>
              <a:ea typeface="Century Gothic" charset="0"/>
              <a:cs typeface="Neutra Text-Bold Alt"/>
            </a:endParaRPr>
          </a:p>
        </p:txBody>
      </p:sp>
      <p:pic>
        <p:nvPicPr>
          <p:cNvPr id="9" name="Picture 8" descr="Untitled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69" y="2067311"/>
            <a:ext cx="10644538" cy="25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841" y="546613"/>
            <a:ext cx="873267" cy="8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41"/>
          <p:cNvSpPr txBox="1"/>
          <p:nvPr/>
        </p:nvSpPr>
        <p:spPr>
          <a:xfrm>
            <a:off x="1498250" y="698845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77787B"/>
                </a:solidFill>
                <a:latin typeface="Neutra Text-Bold Alt"/>
                <a:cs typeface="Neutra Text-Bold Alt"/>
              </a:rPr>
              <a:t>1. KIT BANHEIRO</a:t>
            </a:r>
            <a:endParaRPr lang="pt-BR" sz="2400" b="1" dirty="0">
              <a:solidFill>
                <a:srgbClr val="77787B"/>
              </a:solidFill>
              <a:latin typeface="Neutra Text-Bold Alt"/>
              <a:cs typeface="Neutra Text-Bold Alt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590" y="1753084"/>
            <a:ext cx="903211" cy="8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588" y="2959555"/>
            <a:ext cx="903213" cy="8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446" y="4166026"/>
            <a:ext cx="916463" cy="9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ixaDeTexto 54"/>
          <p:cNvSpPr txBox="1"/>
          <p:nvPr/>
        </p:nvSpPr>
        <p:spPr>
          <a:xfrm>
            <a:off x="1512361" y="1881359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7787B"/>
                </a:solidFill>
                <a:latin typeface="Neutra Text-Bold Alt"/>
                <a:cs typeface="Neutra Text-Bold Alt"/>
              </a:rPr>
              <a:t>2. KIT COZINHA</a:t>
            </a:r>
          </a:p>
        </p:txBody>
      </p:sp>
      <p:sp>
        <p:nvSpPr>
          <p:cNvPr id="35" name="CaixaDeTexto 56"/>
          <p:cNvSpPr txBox="1"/>
          <p:nvPr/>
        </p:nvSpPr>
        <p:spPr>
          <a:xfrm>
            <a:off x="1498250" y="3090863"/>
            <a:ext cx="267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7787B"/>
                </a:solidFill>
                <a:latin typeface="Neutra Text-Bold Alt"/>
                <a:cs typeface="Neutra Text-Bold Alt"/>
              </a:rPr>
              <a:t>3. KIT QUARTO</a:t>
            </a:r>
          </a:p>
        </p:txBody>
      </p:sp>
      <p:sp>
        <p:nvSpPr>
          <p:cNvPr id="36" name="CaixaDeTexto 72"/>
          <p:cNvSpPr txBox="1"/>
          <p:nvPr/>
        </p:nvSpPr>
        <p:spPr>
          <a:xfrm>
            <a:off x="1526472" y="4350403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7787B"/>
                </a:solidFill>
                <a:latin typeface="Neutra Text-Bold Alt"/>
                <a:cs typeface="Neutra Text-Bold Alt"/>
              </a:rPr>
              <a:t>4. KIT SALA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9" y="5421012"/>
            <a:ext cx="941325" cy="941325"/>
          </a:xfrm>
          <a:prstGeom prst="rect">
            <a:avLst/>
          </a:prstGeom>
        </p:spPr>
      </p:pic>
      <p:sp>
        <p:nvSpPr>
          <p:cNvPr id="38" name="CaixaDeTexto 72"/>
          <p:cNvSpPr txBox="1"/>
          <p:nvPr/>
        </p:nvSpPr>
        <p:spPr>
          <a:xfrm>
            <a:off x="1551873" y="5617149"/>
            <a:ext cx="423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7787B"/>
                </a:solidFill>
                <a:latin typeface="Neutra Text-Bold Alt"/>
                <a:cs typeface="Neutra Text-Bold Alt"/>
              </a:rPr>
              <a:t>5</a:t>
            </a:r>
            <a:r>
              <a:rPr lang="pt-BR" sz="2800" b="1" dirty="0" smtClean="0">
                <a:solidFill>
                  <a:srgbClr val="77787B"/>
                </a:solidFill>
                <a:latin typeface="Neutra Text-Bold Alt"/>
                <a:cs typeface="Neutra Text-Bold Alt"/>
              </a:rPr>
              <a:t>. </a:t>
            </a:r>
            <a:r>
              <a:rPr lang="pt-BR" sz="2800" b="1" dirty="0">
                <a:solidFill>
                  <a:srgbClr val="77787B"/>
                </a:solidFill>
                <a:latin typeface="Neutra Text-Bold Alt"/>
                <a:cs typeface="Neutra Text-Bold Alt"/>
              </a:rPr>
              <a:t>KIT </a:t>
            </a:r>
            <a:r>
              <a:rPr lang="pt-BR" sz="2800" b="1" dirty="0" smtClean="0">
                <a:solidFill>
                  <a:srgbClr val="77787B"/>
                </a:solidFill>
                <a:latin typeface="Neutra Text-Bold Alt"/>
                <a:cs typeface="Neutra Text-Bold Alt"/>
              </a:rPr>
              <a:t>ÁREA DE SERVIÇO</a:t>
            </a:r>
            <a:endParaRPr lang="pt-BR" sz="2800" b="1" dirty="0">
              <a:solidFill>
                <a:srgbClr val="77787B"/>
              </a:solidFill>
              <a:latin typeface="Neutra Text-Bold Alt"/>
              <a:cs typeface="Neutra Text-Bold Alt"/>
            </a:endParaRPr>
          </a:p>
        </p:txBody>
      </p:sp>
      <p:grpSp>
        <p:nvGrpSpPr>
          <p:cNvPr id="53" name="Grupo 2"/>
          <p:cNvGrpSpPr/>
          <p:nvPr/>
        </p:nvGrpSpPr>
        <p:grpSpPr>
          <a:xfrm>
            <a:off x="6106821" y="-11794"/>
            <a:ext cx="6097207" cy="3456430"/>
            <a:chOff x="1" y="-4483"/>
            <a:chExt cx="6058722" cy="6862484"/>
          </a:xfrm>
          <a:solidFill>
            <a:srgbClr val="8DC63F"/>
          </a:solidFill>
        </p:grpSpPr>
        <p:sp>
          <p:nvSpPr>
            <p:cNvPr id="54" name="Retângulo 1"/>
            <p:cNvSpPr/>
            <p:nvPr/>
          </p:nvSpPr>
          <p:spPr>
            <a:xfrm>
              <a:off x="1" y="-4483"/>
              <a:ext cx="6058722" cy="68624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CaixaDeTexto 7"/>
            <p:cNvSpPr txBox="1"/>
            <p:nvPr/>
          </p:nvSpPr>
          <p:spPr>
            <a:xfrm>
              <a:off x="669629" y="1597362"/>
              <a:ext cx="4819547" cy="33058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4400" b="1" dirty="0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TÍCKET MÉDIO </a:t>
              </a:r>
              <a:endParaRPr lang="pt-BR" sz="4400" dirty="0">
                <a:solidFill>
                  <a:schemeClr val="bg1"/>
                </a:solidFill>
                <a:latin typeface="Neutra Text-Book Alt"/>
                <a:ea typeface="Century Gothic" charset="0"/>
                <a:cs typeface="Neutra Text-Book Alt"/>
              </a:endParaRPr>
            </a:p>
            <a:p>
              <a:pPr algn="ctr">
                <a:lnSpc>
                  <a:spcPct val="130000"/>
                </a:lnSpc>
              </a:pPr>
              <a:r>
                <a:rPr lang="pt-BR" sz="3600" dirty="0" err="1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R</a:t>
              </a:r>
              <a:r>
                <a:rPr lang="pt-BR" sz="3600" dirty="0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$ 6.900,00</a:t>
              </a:r>
            </a:p>
          </p:txBody>
        </p:sp>
      </p:grpSp>
      <p:grpSp>
        <p:nvGrpSpPr>
          <p:cNvPr id="56" name="Grupo 2"/>
          <p:cNvGrpSpPr/>
          <p:nvPr/>
        </p:nvGrpSpPr>
        <p:grpSpPr>
          <a:xfrm>
            <a:off x="6106821" y="3444636"/>
            <a:ext cx="6097207" cy="3413364"/>
            <a:chOff x="-114725" y="-381579"/>
            <a:chExt cx="6058722" cy="6862484"/>
          </a:xfrm>
          <a:solidFill>
            <a:schemeClr val="accent5">
              <a:lumMod val="50000"/>
            </a:schemeClr>
          </a:solidFill>
        </p:grpSpPr>
        <p:sp>
          <p:nvSpPr>
            <p:cNvPr id="57" name="Retângulo 1"/>
            <p:cNvSpPr/>
            <p:nvPr/>
          </p:nvSpPr>
          <p:spPr>
            <a:xfrm>
              <a:off x="-114725" y="-381579"/>
              <a:ext cx="6058722" cy="68624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CaixaDeTexto 7"/>
            <p:cNvSpPr txBox="1"/>
            <p:nvPr/>
          </p:nvSpPr>
          <p:spPr>
            <a:xfrm>
              <a:off x="650508" y="1268878"/>
              <a:ext cx="4819547" cy="33475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4400" b="1" dirty="0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PARCELAS</a:t>
              </a:r>
            </a:p>
            <a:p>
              <a:pPr algn="ctr">
                <a:lnSpc>
                  <a:spcPct val="130000"/>
                </a:lnSpc>
              </a:pPr>
              <a:r>
                <a:rPr lang="pt-BR" sz="3600" dirty="0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A partir de </a:t>
              </a:r>
              <a:r>
                <a:rPr lang="pt-BR" sz="3600" dirty="0" err="1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R</a:t>
              </a:r>
              <a:r>
                <a:rPr lang="pt-BR" sz="3600" dirty="0" smtClean="0">
                  <a:solidFill>
                    <a:schemeClr val="bg1"/>
                  </a:solidFill>
                  <a:latin typeface="Neutra Text-Book Alt"/>
                  <a:ea typeface="Century Gothic" charset="0"/>
                  <a:cs typeface="Neutra Text-Book Alt"/>
                </a:rPr>
                <a:t>$ 90,00</a:t>
              </a:r>
              <a:endParaRPr lang="pt-BR" sz="3600" dirty="0">
                <a:solidFill>
                  <a:schemeClr val="bg1"/>
                </a:solidFill>
                <a:latin typeface="Neutra Text-Book Alt"/>
                <a:ea typeface="Century Gothic" charset="0"/>
                <a:cs typeface="Neutra Text-Book A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7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24"/>
          <p:cNvSpPr/>
          <p:nvPr/>
        </p:nvSpPr>
        <p:spPr>
          <a:xfrm flipV="1">
            <a:off x="0" y="-1"/>
            <a:ext cx="12192000" cy="5691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505" y="5884844"/>
            <a:ext cx="1799953" cy="846956"/>
          </a:xfrm>
          <a:prstGeom prst="rect">
            <a:avLst/>
          </a:prstGeom>
        </p:spPr>
      </p:pic>
      <p:grpSp>
        <p:nvGrpSpPr>
          <p:cNvPr id="19" name="Agrupar 9"/>
          <p:cNvGrpSpPr/>
          <p:nvPr/>
        </p:nvGrpSpPr>
        <p:grpSpPr>
          <a:xfrm>
            <a:off x="1954874" y="1018823"/>
            <a:ext cx="2031999" cy="1705359"/>
            <a:chOff x="2300514" y="2706984"/>
            <a:chExt cx="2031999" cy="1705359"/>
          </a:xfrm>
          <a:solidFill>
            <a:srgbClr val="424242"/>
          </a:solidFill>
        </p:grpSpPr>
        <p:pic>
          <p:nvPicPr>
            <p:cNvPr id="20" name="Imagem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200" y="3236686"/>
              <a:ext cx="1146628" cy="1175657"/>
            </a:xfrm>
            <a:prstGeom prst="rect">
              <a:avLst/>
            </a:prstGeom>
            <a:grpFill/>
          </p:spPr>
        </p:pic>
        <p:sp>
          <p:nvSpPr>
            <p:cNvPr id="21" name="Triângulo isósceles 3"/>
            <p:cNvSpPr/>
            <p:nvPr/>
          </p:nvSpPr>
          <p:spPr>
            <a:xfrm>
              <a:off x="2300514" y="2706984"/>
              <a:ext cx="2031999" cy="812800"/>
            </a:xfrm>
            <a:prstGeom prst="triangle">
              <a:avLst/>
            </a:prstGeom>
            <a:solidFill>
              <a:srgbClr val="307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" name="Agrupar 10"/>
          <p:cNvGrpSpPr/>
          <p:nvPr/>
        </p:nvGrpSpPr>
        <p:grpSpPr>
          <a:xfrm>
            <a:off x="8029550" y="1115773"/>
            <a:ext cx="2031999" cy="1705359"/>
            <a:chOff x="7866746" y="2045362"/>
            <a:chExt cx="2031999" cy="1705359"/>
          </a:xfrm>
        </p:grpSpPr>
        <p:pic>
          <p:nvPicPr>
            <p:cNvPr id="23" name="Imagem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2175" y="2579949"/>
              <a:ext cx="1161143" cy="1170772"/>
            </a:xfrm>
            <a:prstGeom prst="rect">
              <a:avLst/>
            </a:prstGeom>
          </p:spPr>
        </p:pic>
        <p:sp>
          <p:nvSpPr>
            <p:cNvPr id="25" name="Triângulo isósceles 15"/>
            <p:cNvSpPr/>
            <p:nvPr/>
          </p:nvSpPr>
          <p:spPr>
            <a:xfrm>
              <a:off x="7866746" y="2045362"/>
              <a:ext cx="2031999" cy="812800"/>
            </a:xfrm>
            <a:prstGeom prst="triangle">
              <a:avLst/>
            </a:prstGeom>
            <a:solidFill>
              <a:srgbClr val="FAF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Rectangle 24"/>
          <p:cNvSpPr/>
          <p:nvPr/>
        </p:nvSpPr>
        <p:spPr>
          <a:xfrm>
            <a:off x="773442" y="3104678"/>
            <a:ext cx="4454424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cap="all" dirty="0">
                <a:latin typeface="Neutra Text-Book Alt"/>
                <a:cs typeface="Neutra Text-Book Alt"/>
              </a:rPr>
              <a:t>No modelo </a:t>
            </a:r>
            <a:r>
              <a:rPr lang="pt-BR" b="1" cap="all" dirty="0">
                <a:latin typeface="Neutra Text-Book Alt"/>
                <a:cs typeface="Neutra Text-Book Alt"/>
              </a:rPr>
              <a:t>b2c</a:t>
            </a:r>
            <a:r>
              <a:rPr lang="pt-BR" cap="all" dirty="0">
                <a:latin typeface="Neutra Text-Book Alt"/>
                <a:cs typeface="Neutra Text-Book Alt"/>
              </a:rPr>
              <a:t> vendemos as reformas diretamente para os moradores, geralmente facilitando o acesso por meio de mecanismos de parcelamento</a:t>
            </a:r>
          </a:p>
        </p:txBody>
      </p:sp>
      <p:sp>
        <p:nvSpPr>
          <p:cNvPr id="29" name="Rectangle 24"/>
          <p:cNvSpPr/>
          <p:nvPr/>
        </p:nvSpPr>
        <p:spPr>
          <a:xfrm>
            <a:off x="6500379" y="3132048"/>
            <a:ext cx="5253471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cap="all" dirty="0">
                <a:latin typeface="Neutra Text-Book Alt"/>
                <a:cs typeface="Neutra Text-Book Alt"/>
              </a:rPr>
              <a:t>No modelo </a:t>
            </a:r>
            <a:r>
              <a:rPr lang="pt-BR" b="1" cap="all" dirty="0">
                <a:latin typeface="Neutra Text-Book Alt"/>
                <a:cs typeface="Neutra Text-Book Alt"/>
              </a:rPr>
              <a:t>b2B</a:t>
            </a:r>
            <a:r>
              <a:rPr lang="pt-BR" cap="all" dirty="0">
                <a:latin typeface="Neutra Text-Book Alt"/>
                <a:cs typeface="Neutra Text-Book Alt"/>
              </a:rPr>
              <a:t> vendemos as reformas Para organizações sociais que tem o interesse de subsidiar o acesso</a:t>
            </a:r>
          </a:p>
          <a:p>
            <a:pPr algn="ctr">
              <a:lnSpc>
                <a:spcPct val="120000"/>
              </a:lnSpc>
            </a:pPr>
            <a:r>
              <a:rPr lang="pt-BR" cap="all" dirty="0">
                <a:latin typeface="Neutra Text-Book Alt"/>
                <a:cs typeface="Neutra Text-Book Alt"/>
              </a:rPr>
              <a:t>À reforma para famílias em situação de  extrema vulnerabilidade</a:t>
            </a:r>
          </a:p>
        </p:txBody>
      </p:sp>
      <p:cxnSp>
        <p:nvCxnSpPr>
          <p:cNvPr id="30" name="Conector reto 18"/>
          <p:cNvCxnSpPr>
            <a:cxnSpLocks/>
          </p:cNvCxnSpPr>
          <p:nvPr/>
        </p:nvCxnSpPr>
        <p:spPr>
          <a:xfrm>
            <a:off x="6093294" y="960639"/>
            <a:ext cx="0" cy="4136571"/>
          </a:xfrm>
          <a:prstGeom prst="line">
            <a:avLst/>
          </a:prstGeom>
          <a:ln w="57150">
            <a:solidFill>
              <a:srgbClr val="C399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 flipV="1">
            <a:off x="0" y="-1"/>
            <a:ext cx="12192000" cy="5854498"/>
          </a:xfrm>
          <a:prstGeom prst="rect">
            <a:avLst/>
          </a:prstGeom>
          <a:solidFill>
            <a:srgbClr val="0D7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0" y="5713369"/>
            <a:ext cx="12192000" cy="1144631"/>
            <a:chOff x="0" y="5713369"/>
            <a:chExt cx="12192000" cy="1144631"/>
          </a:xfrm>
        </p:grpSpPr>
        <p:sp>
          <p:nvSpPr>
            <p:cNvPr id="33" name="Retângulo 32"/>
            <p:cNvSpPr/>
            <p:nvPr/>
          </p:nvSpPr>
          <p:spPr>
            <a:xfrm>
              <a:off x="0" y="5713369"/>
              <a:ext cx="12192000" cy="114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505" y="5884844"/>
              <a:ext cx="1799953" cy="846956"/>
            </a:xfrm>
            <a:prstGeom prst="rect">
              <a:avLst/>
            </a:prstGeom>
          </p:spPr>
        </p:pic>
      </p:grpSp>
      <p:sp>
        <p:nvSpPr>
          <p:cNvPr id="15" name="Retângulo 44"/>
          <p:cNvSpPr/>
          <p:nvPr/>
        </p:nvSpPr>
        <p:spPr>
          <a:xfrm flipV="1">
            <a:off x="6014426" y="-1"/>
            <a:ext cx="6177574" cy="5729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23"/>
          <p:cNvSpPr txBox="1"/>
          <p:nvPr/>
        </p:nvSpPr>
        <p:spPr>
          <a:xfrm>
            <a:off x="605025" y="365202"/>
            <a:ext cx="4774790" cy="4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pt-BR" sz="2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LOJA 1 - JARDIM IBIRAPUERA</a:t>
            </a:r>
          </a:p>
        </p:txBody>
      </p:sp>
      <p:sp>
        <p:nvSpPr>
          <p:cNvPr id="17" name="CaixaDeTexto 23"/>
          <p:cNvSpPr txBox="1"/>
          <p:nvPr/>
        </p:nvSpPr>
        <p:spPr>
          <a:xfrm>
            <a:off x="6838465" y="365202"/>
            <a:ext cx="4024910" cy="4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pt-BR" sz="2600" b="1" dirty="0">
                <a:solidFill>
                  <a:srgbClr val="595959"/>
                </a:solidFill>
                <a:latin typeface="Century Gothic" charset="0"/>
                <a:ea typeface="Century Gothic" charset="0"/>
                <a:cs typeface="Century Gothic" charset="0"/>
              </a:rPr>
              <a:t>LOJA 2 </a:t>
            </a:r>
            <a:r>
              <a:rPr lang="pt-BR" sz="2600" b="1" dirty="0" smtClean="0">
                <a:solidFill>
                  <a:srgbClr val="595959"/>
                </a:solidFill>
                <a:latin typeface="Century Gothic" charset="0"/>
                <a:ea typeface="Century Gothic" charset="0"/>
                <a:cs typeface="Century Gothic" charset="0"/>
              </a:rPr>
              <a:t>– CAMPO LIMPO</a:t>
            </a:r>
            <a:endParaRPr lang="pt-BR" sz="2600" b="1" dirty="0">
              <a:solidFill>
                <a:srgbClr val="59595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1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35" y="1538592"/>
            <a:ext cx="5211796" cy="3478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319" y="1538592"/>
            <a:ext cx="4108596" cy="35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04" y="-14599"/>
            <a:ext cx="4740099" cy="700764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426" y="0"/>
            <a:ext cx="4610416" cy="6858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7" name="object 2"/>
          <p:cNvSpPr txBox="1"/>
          <p:nvPr/>
        </p:nvSpPr>
        <p:spPr>
          <a:xfrm>
            <a:off x="2675208" y="321182"/>
            <a:ext cx="10177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Neutra Text-Book Alt"/>
                <a:cs typeface="Neutra Text-Book Alt"/>
              </a:rPr>
              <a:t>Antes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8051372" y="352085"/>
            <a:ext cx="62216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100"/>
              </a:spcBef>
              <a:defRPr sz="2400" b="1">
                <a:latin typeface="Neutra Text-Book Alt"/>
                <a:cs typeface="Neutra Text-Book Alt"/>
              </a:defRPr>
            </a:lvl1pPr>
          </a:lstStyle>
          <a:p>
            <a:r>
              <a:rPr dirty="0"/>
              <a:t>Depois</a:t>
            </a:r>
          </a:p>
        </p:txBody>
      </p:sp>
    </p:spTree>
    <p:extLst>
      <p:ext uri="{BB962C8B-B14F-4D97-AF65-F5344CB8AC3E}">
        <p14:creationId xmlns:p14="http://schemas.microsoft.com/office/powerpoint/2010/main" val="23417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nut 41"/>
          <p:cNvSpPr/>
          <p:nvPr/>
        </p:nvSpPr>
        <p:spPr>
          <a:xfrm>
            <a:off x="4176320" y="964500"/>
            <a:ext cx="4248472" cy="4248472"/>
          </a:xfrm>
          <a:prstGeom prst="donut">
            <a:avLst>
              <a:gd name="adj" fmla="val 17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1656" y="273947"/>
            <a:ext cx="11802926" cy="61637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269" y="2428164"/>
            <a:ext cx="734570" cy="13610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74838" y="1496165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975" y="871650"/>
            <a:ext cx="293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Assistência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Técnica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Arquitetos</a:t>
            </a:r>
            <a:endParaRPr lang="en-US" sz="2000" b="1" dirty="0"/>
          </a:p>
        </p:txBody>
      </p:sp>
      <p:sp>
        <p:nvSpPr>
          <p:cNvPr id="43" name="Oval 42"/>
          <p:cNvSpPr/>
          <p:nvPr/>
        </p:nvSpPr>
        <p:spPr>
          <a:xfrm>
            <a:off x="4389829" y="242134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23119" y="235075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ONGs e </a:t>
            </a:r>
            <a:r>
              <a:rPr lang="en-US" sz="2000" b="1" dirty="0" err="1" smtClean="0"/>
              <a:t>empresas</a:t>
            </a:r>
            <a:endParaRPr lang="en-US" sz="2000" b="1" dirty="0"/>
          </a:p>
        </p:txBody>
      </p:sp>
      <p:sp>
        <p:nvSpPr>
          <p:cNvPr id="45" name="Oval 44"/>
          <p:cNvSpPr/>
          <p:nvPr/>
        </p:nvSpPr>
        <p:spPr>
          <a:xfrm>
            <a:off x="4516242" y="352724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80432" y="4765117"/>
            <a:ext cx="272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Prestador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serviços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Pedreiros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eletricistas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6045124" y="110935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04788" y="527909"/>
            <a:ext cx="302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7769863" y="2332640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387436" y="2351351"/>
            <a:ext cx="35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6182344" y="4660872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93419" y="446119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Tecnologia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Indústria</a:t>
            </a:r>
            <a:r>
              <a:rPr lang="en-US" sz="2000" b="1" dirty="0" smtClean="0"/>
              <a:t>, Startups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5122445" y="4372566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88627" y="5224855"/>
            <a:ext cx="276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Regulação</a:t>
            </a:r>
            <a:r>
              <a:rPr lang="en-US" sz="2000" b="1" dirty="0" smtClean="0"/>
              <a:t> / </a:t>
            </a:r>
          </a:p>
          <a:p>
            <a:r>
              <a:rPr lang="en-US" sz="2000" b="1" dirty="0" err="1" smtClean="0"/>
              <a:t>Órgãos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públicos</a:t>
            </a:r>
            <a:endParaRPr lang="en-US" sz="2000" b="1" dirty="0"/>
          </a:p>
        </p:txBody>
      </p:sp>
      <p:pic>
        <p:nvPicPr>
          <p:cNvPr id="55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054" y="361111"/>
            <a:ext cx="1264534" cy="3735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324775" y="1593870"/>
            <a:ext cx="49801" cy="72222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710736" y="2652300"/>
            <a:ext cx="958676" cy="36111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415900" y="3324714"/>
            <a:ext cx="510465" cy="946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5525" y="3543343"/>
            <a:ext cx="343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Governo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>
          <a:xfrm>
            <a:off x="7128858" y="146737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52929" y="3380087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29570" y="1381832"/>
            <a:ext cx="363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</a:t>
            </a:r>
            <a:r>
              <a:rPr lang="en-US" sz="2000" b="1" dirty="0" err="1" smtClean="0"/>
              <a:t>Indústrias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7191711" y="4246106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25941" y="3398085"/>
            <a:ext cx="352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Instituições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financeiras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6676571" y="3447143"/>
            <a:ext cx="1003905" cy="133047"/>
          </a:xfrm>
          <a:prstGeom prst="line">
            <a:avLst/>
          </a:prstGeom>
          <a:ln w="57150">
            <a:solidFill>
              <a:srgbClr val="2E75B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74381" y="2673048"/>
            <a:ext cx="1112762" cy="193523"/>
          </a:xfrm>
          <a:prstGeom prst="line">
            <a:avLst/>
          </a:prstGeom>
          <a:ln w="57150">
            <a:solidFill>
              <a:srgbClr val="2E75B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58190" y="1911048"/>
            <a:ext cx="653143" cy="76200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3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6"/>
          <p:cNvSpPr/>
          <p:nvPr/>
        </p:nvSpPr>
        <p:spPr>
          <a:xfrm>
            <a:off x="0" y="5841394"/>
            <a:ext cx="12192000" cy="80803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547251" y="523405"/>
            <a:ext cx="7894083" cy="4456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>
              <a:lnSpc>
                <a:spcPct val="120000"/>
              </a:lnSpc>
              <a:spcBef>
                <a:spcPts val="115"/>
              </a:spcBef>
            </a:pPr>
            <a:r>
              <a:rPr sz="2400" b="1" cap="all" dirty="0">
                <a:latin typeface="Neutra Text-Book Alt"/>
                <a:cs typeface="Neutra Text-Book Alt"/>
              </a:rPr>
              <a:t>1ª. Debênture  de Impacto Social do </a:t>
            </a:r>
            <a:r>
              <a:rPr sz="2400" b="1" cap="all" dirty="0" smtClean="0">
                <a:latin typeface="Neutra Text-Book Alt"/>
                <a:cs typeface="Neutra Text-Book Alt"/>
              </a:rPr>
              <a:t>Bra</a:t>
            </a:r>
            <a:endParaRPr sz="2400" b="1" cap="all" dirty="0">
              <a:latin typeface="Neutra Text-Book Alt"/>
              <a:cs typeface="Neutra Text-Book A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647" y="2420289"/>
            <a:ext cx="1877766" cy="6389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18277" y="1919522"/>
            <a:ext cx="1499075" cy="14990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0236" y="2970948"/>
            <a:ext cx="1998459" cy="2492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8777" y="1934502"/>
            <a:ext cx="1424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0" dirty="0">
                <a:solidFill>
                  <a:srgbClr val="77787B"/>
                </a:solidFill>
                <a:latin typeface="Century Gothic"/>
                <a:cs typeface="Century Gothic"/>
              </a:rPr>
              <a:t>Coordenação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4913" y="3471506"/>
            <a:ext cx="2692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60" dirty="0">
                <a:solidFill>
                  <a:srgbClr val="77787B"/>
                </a:solidFill>
                <a:latin typeface="Century Gothic"/>
                <a:cs typeface="Century Gothic"/>
              </a:rPr>
              <a:t>Participantes Operacionais</a:t>
            </a:r>
          </a:p>
        </p:txBody>
      </p:sp>
      <p:sp>
        <p:nvSpPr>
          <p:cNvPr id="20" name="object 20"/>
          <p:cNvSpPr/>
          <p:nvPr/>
        </p:nvSpPr>
        <p:spPr>
          <a:xfrm>
            <a:off x="2383911" y="3723023"/>
            <a:ext cx="1608658" cy="120494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35570" y="4109117"/>
            <a:ext cx="1067319" cy="45875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5934" y="4883510"/>
            <a:ext cx="1166858" cy="61552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9899" y="4883510"/>
            <a:ext cx="1015621" cy="45340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83755" y="4627461"/>
            <a:ext cx="1256423" cy="94595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/>
          <p:nvPr/>
        </p:nvSpPr>
        <p:spPr>
          <a:xfrm>
            <a:off x="6337225" y="1685833"/>
            <a:ext cx="5243833" cy="3519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/>
          <p:cNvSpPr/>
          <p:nvPr/>
        </p:nvSpPr>
        <p:spPr>
          <a:xfrm>
            <a:off x="8008936" y="5995210"/>
            <a:ext cx="1743430" cy="4904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8"/>
          <p:cNvSpPr/>
          <p:nvPr/>
        </p:nvSpPr>
        <p:spPr>
          <a:xfrm>
            <a:off x="9733505" y="6088201"/>
            <a:ext cx="1911934" cy="321567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"/>
          <p:cNvSpPr/>
          <p:nvPr/>
        </p:nvSpPr>
        <p:spPr>
          <a:xfrm>
            <a:off x="6373936" y="5939765"/>
            <a:ext cx="1480158" cy="504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CaixaDeTexto 20"/>
          <p:cNvSpPr txBox="1"/>
          <p:nvPr/>
        </p:nvSpPr>
        <p:spPr>
          <a:xfrm>
            <a:off x="295903" y="386292"/>
            <a:ext cx="7199204" cy="9664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20000"/>
              </a:lnSpc>
              <a:defRPr sz="2400">
                <a:solidFill>
                  <a:srgbClr val="133351"/>
                </a:solidFill>
                <a:latin typeface="Neutra Text-Book Alt"/>
                <a:cs typeface="Neutra Text-Book Alt"/>
              </a:defRPr>
            </a:lvl1pPr>
          </a:lstStyle>
          <a:p>
            <a:r>
              <a:rPr lang="pt-BR" b="1" cap="all" dirty="0" smtClean="0">
                <a:solidFill>
                  <a:schemeClr val="tx1"/>
                </a:solidFill>
              </a:rPr>
              <a:t>1ª. DEBÊNTURE DE IMPACTO SOCIAL DO BRASIL, PARA FINANCIAR 8 MIL REFORMAS</a:t>
            </a:r>
            <a:endParaRPr lang="pt-BR" cap="all" dirty="0">
              <a:solidFill>
                <a:schemeClr val="tx1"/>
              </a:solidFill>
            </a:endParaRPr>
          </a:p>
        </p:txBody>
      </p:sp>
      <p:pic>
        <p:nvPicPr>
          <p:cNvPr id="35" name="Imagem 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054" y="361111"/>
            <a:ext cx="1264534" cy="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6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96" b="15722"/>
          <a:stretch/>
        </p:blipFill>
        <p:spPr>
          <a:xfrm>
            <a:off x="10692054" y="361111"/>
            <a:ext cx="1264534" cy="373564"/>
          </a:xfrm>
          <a:prstGeom prst="rect">
            <a:avLst/>
          </a:prstGeom>
        </p:spPr>
      </p:pic>
      <p:graphicFrame>
        <p:nvGraphicFramePr>
          <p:cNvPr id="25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66710"/>
              </p:ext>
            </p:extLst>
          </p:nvPr>
        </p:nvGraphicFramePr>
        <p:xfrm>
          <a:off x="368047" y="1814284"/>
          <a:ext cx="11508440" cy="36148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5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3512">
                  <a:extLst>
                    <a:ext uri="{9D8B030D-6E8A-4147-A177-3AD203B41FA5}">
                      <a16:colId xmlns="" xmlns:a16="http://schemas.microsoft.com/office/drawing/2014/main" val="3536135082"/>
                    </a:ext>
                  </a:extLst>
                </a:gridCol>
                <a:gridCol w="1826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6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6460">
                  <a:extLst>
                    <a:ext uri="{9D8B030D-6E8A-4147-A177-3AD203B41FA5}">
                      <a16:colId xmlns="" xmlns:a16="http://schemas.microsoft.com/office/drawing/2014/main" val="2520234504"/>
                    </a:ext>
                  </a:extLst>
                </a:gridCol>
              </a:tblGrid>
              <a:tr h="962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6988" marR="86988" marT="43494" marB="4349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Ano</a:t>
                      </a:r>
                    </a:p>
                  </a:txBody>
                  <a:tcPr marL="86988" marR="86988" marT="43494" marB="4349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Perfil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1 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600" b="0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maior</a:t>
                      </a: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renda</a:t>
                      </a: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</a:p>
                  </a:txBody>
                  <a:tcPr marL="86988" marR="86988" marT="43494" marB="4349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Perfil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600" b="0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renda</a:t>
                      </a: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0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interm</a:t>
                      </a:r>
                      <a:r>
                        <a:rPr lang="en-US" sz="16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.)</a:t>
                      </a:r>
                      <a:endParaRPr lang="en-US" sz="2000" b="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6988" marR="86988" marT="43494" marB="4349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Perfil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600" b="0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menor</a:t>
                      </a: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renda</a:t>
                      </a:r>
                      <a:r>
                        <a:rPr lang="en-US" sz="16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</a:p>
                  </a:txBody>
                  <a:tcPr marL="86988" marR="86988" marT="43494" marB="4349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001859"/>
                  </a:ext>
                </a:extLst>
              </a:tr>
              <a:tr h="662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Distribuição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clientes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/</a:t>
                      </a:r>
                      <a:r>
                        <a:rPr lang="en-US" sz="20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perfil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81%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5%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14%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5992075"/>
                  </a:ext>
                </a:extLst>
              </a:tr>
              <a:tr h="66296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44%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31%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Valor da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parcela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(R$)</a:t>
                      </a:r>
                      <a:r>
                        <a:rPr lang="en-US" sz="20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/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pefil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380,00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330,00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272,00</a:t>
                      </a:r>
                    </a:p>
                  </a:txBody>
                  <a:tcPr marL="86988" marR="86988" marT="43494" marB="43494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96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 marL="86988" marR="86988" marT="43494" marB="434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386,50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268,00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167,50</a:t>
                      </a:r>
                    </a:p>
                  </a:txBody>
                  <a:tcPr marL="86988" marR="86988" marT="43494" marB="4349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object 15"/>
          <p:cNvSpPr/>
          <p:nvPr/>
        </p:nvSpPr>
        <p:spPr>
          <a:xfrm>
            <a:off x="6793871" y="290979"/>
            <a:ext cx="1582003" cy="5382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  <p:sp>
        <p:nvSpPr>
          <p:cNvPr id="28" name="object 16"/>
          <p:cNvSpPr/>
          <p:nvPr/>
        </p:nvSpPr>
        <p:spPr>
          <a:xfrm>
            <a:off x="8812282" y="-122623"/>
            <a:ext cx="1356732" cy="135673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396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84844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0" y="5713369"/>
            <a:ext cx="12192000" cy="1144631"/>
            <a:chOff x="0" y="5713369"/>
            <a:chExt cx="12192000" cy="1144631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8407" y="5785144"/>
              <a:ext cx="2637865" cy="974186"/>
            </a:xfrm>
            <a:prstGeom prst="rect">
              <a:avLst/>
            </a:prstGeom>
          </p:spPr>
        </p:pic>
        <p:grpSp>
          <p:nvGrpSpPr>
            <p:cNvPr id="29" name="Grupo 28"/>
            <p:cNvGrpSpPr/>
            <p:nvPr/>
          </p:nvGrpSpPr>
          <p:grpSpPr>
            <a:xfrm>
              <a:off x="0" y="5713369"/>
              <a:ext cx="12192000" cy="1144631"/>
              <a:chOff x="0" y="5713369"/>
              <a:chExt cx="12192000" cy="1144631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0" y="5713369"/>
                <a:ext cx="12192000" cy="11446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53505" y="5884844"/>
                <a:ext cx="1799953" cy="846956"/>
              </a:xfrm>
              <a:prstGeom prst="rect">
                <a:avLst/>
              </a:prstGeom>
            </p:spPr>
          </p:pic>
        </p:grpSp>
      </p:grpSp>
      <p:grpSp>
        <p:nvGrpSpPr>
          <p:cNvPr id="42" name="Grupo 41"/>
          <p:cNvGrpSpPr/>
          <p:nvPr/>
        </p:nvGrpSpPr>
        <p:grpSpPr>
          <a:xfrm>
            <a:off x="5027321" y="8949015"/>
            <a:ext cx="249949" cy="299315"/>
            <a:chOff x="1342937" y="5215820"/>
            <a:chExt cx="249949" cy="299315"/>
          </a:xfrm>
        </p:grpSpPr>
        <p:sp>
          <p:nvSpPr>
            <p:cNvPr id="44" name="Freeform 499"/>
            <p:cNvSpPr>
              <a:spLocks noChangeArrowheads="1"/>
            </p:cNvSpPr>
            <p:nvPr/>
          </p:nvSpPr>
          <p:spPr bwMode="auto">
            <a:xfrm>
              <a:off x="1342937" y="5215820"/>
              <a:ext cx="249949" cy="299315"/>
            </a:xfrm>
            <a:custGeom>
              <a:avLst/>
              <a:gdLst>
                <a:gd name="T0" fmla="*/ 1048 w 2122"/>
                <a:gd name="T1" fmla="*/ 2540 h 2541"/>
                <a:gd name="T2" fmla="*/ 1048 w 2122"/>
                <a:gd name="T3" fmla="*/ 2540 h 2541"/>
                <a:gd name="T4" fmla="*/ 1022 w 2122"/>
                <a:gd name="T5" fmla="*/ 2514 h 2541"/>
                <a:gd name="T6" fmla="*/ 0 w 2122"/>
                <a:gd name="T7" fmla="*/ 1074 h 2541"/>
                <a:gd name="T8" fmla="*/ 1048 w 2122"/>
                <a:gd name="T9" fmla="*/ 0 h 2541"/>
                <a:gd name="T10" fmla="*/ 2121 w 2122"/>
                <a:gd name="T11" fmla="*/ 1074 h 2541"/>
                <a:gd name="T12" fmla="*/ 1101 w 2122"/>
                <a:gd name="T13" fmla="*/ 2514 h 2541"/>
                <a:gd name="T14" fmla="*/ 1048 w 2122"/>
                <a:gd name="T15" fmla="*/ 2540 h 2541"/>
                <a:gd name="T16" fmla="*/ 1048 w 2122"/>
                <a:gd name="T17" fmla="*/ 105 h 2541"/>
                <a:gd name="T18" fmla="*/ 1048 w 2122"/>
                <a:gd name="T19" fmla="*/ 105 h 2541"/>
                <a:gd name="T20" fmla="*/ 105 w 2122"/>
                <a:gd name="T21" fmla="*/ 1074 h 2541"/>
                <a:gd name="T22" fmla="*/ 1048 w 2122"/>
                <a:gd name="T23" fmla="*/ 2409 h 2541"/>
                <a:gd name="T24" fmla="*/ 2017 w 2122"/>
                <a:gd name="T25" fmla="*/ 1074 h 2541"/>
                <a:gd name="T26" fmla="*/ 1048 w 2122"/>
                <a:gd name="T27" fmla="*/ 105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2" h="2541">
                  <a:moveTo>
                    <a:pt x="1048" y="2540"/>
                  </a:moveTo>
                  <a:lnTo>
                    <a:pt x="1048" y="2540"/>
                  </a:lnTo>
                  <a:cubicBezTo>
                    <a:pt x="1048" y="2540"/>
                    <a:pt x="1048" y="2514"/>
                    <a:pt x="1022" y="2514"/>
                  </a:cubicBezTo>
                  <a:cubicBezTo>
                    <a:pt x="995" y="2487"/>
                    <a:pt x="0" y="1649"/>
                    <a:pt x="0" y="1074"/>
                  </a:cubicBezTo>
                  <a:cubicBezTo>
                    <a:pt x="0" y="471"/>
                    <a:pt x="472" y="0"/>
                    <a:pt x="1048" y="0"/>
                  </a:cubicBezTo>
                  <a:cubicBezTo>
                    <a:pt x="1650" y="0"/>
                    <a:pt x="2121" y="471"/>
                    <a:pt x="2121" y="1074"/>
                  </a:cubicBezTo>
                  <a:cubicBezTo>
                    <a:pt x="2121" y="1649"/>
                    <a:pt x="1127" y="2487"/>
                    <a:pt x="1101" y="2514"/>
                  </a:cubicBezTo>
                  <a:cubicBezTo>
                    <a:pt x="1074" y="2514"/>
                    <a:pt x="1074" y="2540"/>
                    <a:pt x="1048" y="2540"/>
                  </a:cubicBezTo>
                  <a:close/>
                  <a:moveTo>
                    <a:pt x="1048" y="105"/>
                  </a:moveTo>
                  <a:lnTo>
                    <a:pt x="1048" y="105"/>
                  </a:lnTo>
                  <a:cubicBezTo>
                    <a:pt x="524" y="105"/>
                    <a:pt x="105" y="550"/>
                    <a:pt x="105" y="1074"/>
                  </a:cubicBezTo>
                  <a:cubicBezTo>
                    <a:pt x="105" y="1545"/>
                    <a:pt x="891" y="2252"/>
                    <a:pt x="1048" y="2409"/>
                  </a:cubicBezTo>
                  <a:cubicBezTo>
                    <a:pt x="1231" y="2252"/>
                    <a:pt x="2017" y="1519"/>
                    <a:pt x="2017" y="1074"/>
                  </a:cubicBezTo>
                  <a:cubicBezTo>
                    <a:pt x="2017" y="550"/>
                    <a:pt x="1572" y="105"/>
                    <a:pt x="104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Freeform 500"/>
            <p:cNvSpPr>
              <a:spLocks noChangeArrowheads="1"/>
            </p:cNvSpPr>
            <p:nvPr/>
          </p:nvSpPr>
          <p:spPr bwMode="auto">
            <a:xfrm>
              <a:off x="1411011" y="5283893"/>
              <a:ext cx="114322" cy="114322"/>
            </a:xfrm>
            <a:custGeom>
              <a:avLst/>
              <a:gdLst>
                <a:gd name="T0" fmla="*/ 471 w 970"/>
                <a:gd name="T1" fmla="*/ 969 h 970"/>
                <a:gd name="T2" fmla="*/ 471 w 970"/>
                <a:gd name="T3" fmla="*/ 969 h 970"/>
                <a:gd name="T4" fmla="*/ 0 w 970"/>
                <a:gd name="T5" fmla="*/ 498 h 970"/>
                <a:gd name="T6" fmla="*/ 471 w 970"/>
                <a:gd name="T7" fmla="*/ 0 h 970"/>
                <a:gd name="T8" fmla="*/ 969 w 970"/>
                <a:gd name="T9" fmla="*/ 498 h 970"/>
                <a:gd name="T10" fmla="*/ 471 w 970"/>
                <a:gd name="T11" fmla="*/ 969 h 970"/>
                <a:gd name="T12" fmla="*/ 471 w 970"/>
                <a:gd name="T13" fmla="*/ 105 h 970"/>
                <a:gd name="T14" fmla="*/ 471 w 970"/>
                <a:gd name="T15" fmla="*/ 105 h 970"/>
                <a:gd name="T16" fmla="*/ 105 w 970"/>
                <a:gd name="T17" fmla="*/ 498 h 970"/>
                <a:gd name="T18" fmla="*/ 471 w 970"/>
                <a:gd name="T19" fmla="*/ 864 h 970"/>
                <a:gd name="T20" fmla="*/ 864 w 970"/>
                <a:gd name="T21" fmla="*/ 498 h 970"/>
                <a:gd name="T22" fmla="*/ 471 w 970"/>
                <a:gd name="T23" fmla="*/ 10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0" h="970">
                  <a:moveTo>
                    <a:pt x="471" y="969"/>
                  </a:moveTo>
                  <a:lnTo>
                    <a:pt x="471" y="969"/>
                  </a:lnTo>
                  <a:cubicBezTo>
                    <a:pt x="209" y="969"/>
                    <a:pt x="0" y="759"/>
                    <a:pt x="0" y="498"/>
                  </a:cubicBezTo>
                  <a:cubicBezTo>
                    <a:pt x="0" y="209"/>
                    <a:pt x="209" y="0"/>
                    <a:pt x="471" y="0"/>
                  </a:cubicBezTo>
                  <a:cubicBezTo>
                    <a:pt x="759" y="0"/>
                    <a:pt x="969" y="209"/>
                    <a:pt x="969" y="498"/>
                  </a:cubicBezTo>
                  <a:cubicBezTo>
                    <a:pt x="969" y="759"/>
                    <a:pt x="759" y="969"/>
                    <a:pt x="471" y="969"/>
                  </a:cubicBezTo>
                  <a:close/>
                  <a:moveTo>
                    <a:pt x="471" y="105"/>
                  </a:moveTo>
                  <a:lnTo>
                    <a:pt x="471" y="105"/>
                  </a:lnTo>
                  <a:cubicBezTo>
                    <a:pt x="261" y="105"/>
                    <a:pt x="105" y="288"/>
                    <a:pt x="105" y="498"/>
                  </a:cubicBezTo>
                  <a:cubicBezTo>
                    <a:pt x="105" y="707"/>
                    <a:pt x="261" y="864"/>
                    <a:pt x="471" y="864"/>
                  </a:cubicBezTo>
                  <a:cubicBezTo>
                    <a:pt x="680" y="864"/>
                    <a:pt x="864" y="707"/>
                    <a:pt x="864" y="498"/>
                  </a:cubicBezTo>
                  <a:cubicBezTo>
                    <a:pt x="864" y="288"/>
                    <a:pt x="680" y="105"/>
                    <a:pt x="47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" name="Rectangle 25"/>
          <p:cNvSpPr/>
          <p:nvPr/>
        </p:nvSpPr>
        <p:spPr>
          <a:xfrm>
            <a:off x="1223719" y="971698"/>
            <a:ext cx="21299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schemeClr val="bg1"/>
                </a:solidFill>
                <a:ea typeface="Roboto" charset="0"/>
                <a:cs typeface="Roboto" charset="0"/>
              </a:rPr>
              <a:t>2016</a:t>
            </a:r>
            <a:endParaRPr lang="en-US" sz="3200" b="1" dirty="0">
              <a:solidFill>
                <a:schemeClr val="bg1"/>
              </a:solidFill>
              <a:ea typeface="Roboto" charset="0"/>
              <a:cs typeface="Roboto" charset="0"/>
            </a:endParaRPr>
          </a:p>
        </p:txBody>
      </p:sp>
      <p:sp>
        <p:nvSpPr>
          <p:cNvPr id="36" name="Rectangle 25"/>
          <p:cNvSpPr/>
          <p:nvPr/>
        </p:nvSpPr>
        <p:spPr>
          <a:xfrm>
            <a:off x="3886957" y="957629"/>
            <a:ext cx="21299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schemeClr val="bg1"/>
                </a:solidFill>
                <a:ea typeface="Roboto" charset="0"/>
                <a:cs typeface="Roboto" charset="0"/>
              </a:rPr>
              <a:t>2030</a:t>
            </a:r>
            <a:endParaRPr lang="en-US" sz="3200" b="1" dirty="0">
              <a:solidFill>
                <a:schemeClr val="bg1"/>
              </a:solidFill>
              <a:ea typeface="Roboto" charset="0"/>
              <a:cs typeface="Robot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1051" y="167013"/>
            <a:ext cx="4766325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% da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população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mundial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vivendo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em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FAVELAS</a:t>
            </a:r>
            <a:endParaRPr lang="en-US" sz="2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8" name="Chart 23"/>
          <p:cNvGraphicFramePr/>
          <p:nvPr>
            <p:extLst>
              <p:ext uri="{D42A27DB-BD31-4B8C-83A1-F6EECF244321}">
                <p14:modId xmlns:p14="http://schemas.microsoft.com/office/powerpoint/2010/main" val="3446974605"/>
              </p:ext>
            </p:extLst>
          </p:nvPr>
        </p:nvGraphicFramePr>
        <p:xfrm>
          <a:off x="6444347" y="2818091"/>
          <a:ext cx="2614235" cy="22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Rectangle 26"/>
          <p:cNvSpPr/>
          <p:nvPr/>
        </p:nvSpPr>
        <p:spPr>
          <a:xfrm>
            <a:off x="714685" y="1376650"/>
            <a:ext cx="19954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6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 BI</a:t>
            </a:r>
            <a:endParaRPr lang="en-US" sz="6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26"/>
          <p:cNvSpPr/>
          <p:nvPr/>
        </p:nvSpPr>
        <p:spPr>
          <a:xfrm>
            <a:off x="3393649" y="1375529"/>
            <a:ext cx="1995435" cy="100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6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6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BI</a:t>
            </a:r>
            <a:endParaRPr lang="en-US" sz="6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151" y="87164"/>
            <a:ext cx="3406015" cy="3217290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375" y="89868"/>
            <a:ext cx="2459433" cy="3217290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50" y="87164"/>
            <a:ext cx="2399111" cy="3219994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612" y="3506442"/>
            <a:ext cx="4401421" cy="3214586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6" y="3506442"/>
            <a:ext cx="2410939" cy="3214586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73" y="3506442"/>
            <a:ext cx="4821436" cy="3214586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m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0" b="16413"/>
          <a:stretch/>
        </p:blipFill>
        <p:spPr>
          <a:xfrm>
            <a:off x="9213255" y="1095786"/>
            <a:ext cx="2654967" cy="7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6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 flipV="1">
            <a:off x="0" y="15679"/>
            <a:ext cx="12192000" cy="5854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0" y="5713369"/>
            <a:ext cx="12192000" cy="1144631"/>
            <a:chOff x="0" y="5713369"/>
            <a:chExt cx="12192000" cy="1144631"/>
          </a:xfrm>
        </p:grpSpPr>
        <p:sp>
          <p:nvSpPr>
            <p:cNvPr id="33" name="Retângulo 32"/>
            <p:cNvSpPr/>
            <p:nvPr/>
          </p:nvSpPr>
          <p:spPr>
            <a:xfrm>
              <a:off x="0" y="5713369"/>
              <a:ext cx="12192000" cy="114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505" y="5884844"/>
              <a:ext cx="1799953" cy="846956"/>
            </a:xfrm>
            <a:prstGeom prst="rect">
              <a:avLst/>
            </a:prstGeom>
          </p:spPr>
        </p:pic>
      </p:grpSp>
      <p:sp>
        <p:nvSpPr>
          <p:cNvPr id="95" name="TextBox 57"/>
          <p:cNvSpPr txBox="1"/>
          <p:nvPr/>
        </p:nvSpPr>
        <p:spPr>
          <a:xfrm>
            <a:off x="7901978" y="3048558"/>
            <a:ext cx="23741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2ª Loja</a:t>
            </a:r>
          </a:p>
          <a:p>
            <a:endParaRPr lang="pt-BR" sz="1000" dirty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2ª rodada </a:t>
            </a:r>
            <a:r>
              <a:rPr lang="pt-BR" sz="1300" dirty="0" err="1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Broota</a:t>
            </a:r>
            <a:endParaRPr lang="pt-BR" sz="1300" dirty="0" smtClean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endParaRPr lang="pt-BR" sz="1300" dirty="0" smtClean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Parcelamento </a:t>
            </a:r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em 30x</a:t>
            </a:r>
          </a:p>
          <a:p>
            <a:endParaRPr lang="pt-BR" sz="1000" dirty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VGV R$ 6 MM</a:t>
            </a:r>
          </a:p>
        </p:txBody>
      </p:sp>
      <p:sp>
        <p:nvSpPr>
          <p:cNvPr id="96" name="TextBox 54"/>
          <p:cNvSpPr txBox="1"/>
          <p:nvPr/>
        </p:nvSpPr>
        <p:spPr>
          <a:xfrm>
            <a:off x="63339" y="3472864"/>
            <a:ext cx="19703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Exploração de modelo com comunidade e de mercado</a:t>
            </a:r>
          </a:p>
        </p:txBody>
      </p:sp>
      <p:sp>
        <p:nvSpPr>
          <p:cNvPr id="97" name="TextBox 57"/>
          <p:cNvSpPr txBox="1"/>
          <p:nvPr/>
        </p:nvSpPr>
        <p:spPr>
          <a:xfrm>
            <a:off x="3939449" y="2100699"/>
            <a:ext cx="163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latin typeface="Dax" panose="02000503000000000000" pitchFamily="50" charset="0"/>
                <a:cs typeface="Neutra Text-Book Alt"/>
              </a:defRPr>
            </a:lvl1pPr>
          </a:lstStyle>
          <a:p>
            <a:r>
              <a:rPr lang="pt-BR" sz="1300" dirty="0">
                <a:solidFill>
                  <a:srgbClr val="6F6F71"/>
                </a:solidFill>
              </a:rPr>
              <a:t>1ª Loja</a:t>
            </a:r>
          </a:p>
          <a:p>
            <a:endParaRPr lang="pt-BR" sz="1000" dirty="0">
              <a:solidFill>
                <a:srgbClr val="6F6F71"/>
              </a:solidFill>
            </a:endParaRPr>
          </a:p>
          <a:p>
            <a:r>
              <a:rPr lang="pt-BR" sz="1300" dirty="0">
                <a:solidFill>
                  <a:srgbClr val="6F6F71"/>
                </a:solidFill>
              </a:rPr>
              <a:t>Parcerias comerciais</a:t>
            </a:r>
          </a:p>
          <a:p>
            <a:endParaRPr lang="pt-BR" sz="1000" dirty="0">
              <a:solidFill>
                <a:srgbClr val="6F6F71"/>
              </a:solidFill>
            </a:endParaRPr>
          </a:p>
          <a:p>
            <a:r>
              <a:rPr lang="pt-BR" sz="1300" dirty="0">
                <a:solidFill>
                  <a:srgbClr val="6F6F71"/>
                </a:solidFill>
              </a:rPr>
              <a:t>Validação MVP</a:t>
            </a:r>
          </a:p>
        </p:txBody>
      </p:sp>
      <p:cxnSp>
        <p:nvCxnSpPr>
          <p:cNvPr id="98" name="Conector reto 118"/>
          <p:cNvCxnSpPr>
            <a:stCxn id="125" idx="1"/>
            <a:endCxn id="128" idx="2"/>
          </p:cNvCxnSpPr>
          <p:nvPr/>
        </p:nvCxnSpPr>
        <p:spPr>
          <a:xfrm flipV="1">
            <a:off x="8011793" y="1028238"/>
            <a:ext cx="1822021" cy="1233589"/>
          </a:xfrm>
          <a:prstGeom prst="line">
            <a:avLst/>
          </a:prstGeom>
          <a:ln w="762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88"/>
          <p:cNvCxnSpPr>
            <a:cxnSpLocks/>
            <a:stCxn id="100" idx="3"/>
            <a:endCxn id="118" idx="1"/>
          </p:cNvCxnSpPr>
          <p:nvPr/>
        </p:nvCxnSpPr>
        <p:spPr>
          <a:xfrm flipV="1">
            <a:off x="2424266" y="3531890"/>
            <a:ext cx="1754946" cy="701546"/>
          </a:xfrm>
          <a:prstGeom prst="line">
            <a:avLst/>
          </a:prstGeom>
          <a:ln w="762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63"/>
          <p:cNvSpPr/>
          <p:nvPr/>
        </p:nvSpPr>
        <p:spPr>
          <a:xfrm>
            <a:off x="2136266" y="4089436"/>
            <a:ext cx="288000" cy="28800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Retângulo 3"/>
          <p:cNvSpPr/>
          <p:nvPr/>
        </p:nvSpPr>
        <p:spPr>
          <a:xfrm>
            <a:off x="398925" y="4296482"/>
            <a:ext cx="288000" cy="28800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Retângulo 37"/>
          <p:cNvSpPr/>
          <p:nvPr/>
        </p:nvSpPr>
        <p:spPr>
          <a:xfrm>
            <a:off x="534177" y="4932192"/>
            <a:ext cx="1459724" cy="64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Dax" panose="02000503000000000000" pitchFamily="50" charset="0"/>
              <a:cs typeface="Neutra Text-Bold Alt"/>
            </a:endParaRPr>
          </a:p>
        </p:txBody>
      </p:sp>
      <p:sp>
        <p:nvSpPr>
          <p:cNvPr id="103" name="TextBox 53"/>
          <p:cNvSpPr txBox="1"/>
          <p:nvPr/>
        </p:nvSpPr>
        <p:spPr>
          <a:xfrm>
            <a:off x="534176" y="5089930"/>
            <a:ext cx="145972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Dax" panose="02000503000000000000" pitchFamily="50" charset="0"/>
                <a:cs typeface="Neutra Text-Bold Alt"/>
              </a:rPr>
              <a:t>DESCOBERTA </a:t>
            </a:r>
            <a:r>
              <a:rPr lang="en-US" sz="1200" b="1" dirty="0">
                <a:latin typeface="Dax" panose="02000503000000000000" pitchFamily="50" charset="0"/>
                <a:ea typeface="Zapf Dingbats"/>
                <a:cs typeface="Zapf Dingbats"/>
                <a:sym typeface="Zapf Dingbats"/>
              </a:rPr>
              <a:t>✓</a:t>
            </a:r>
            <a:endParaRPr lang="en-US" sz="1200" b="1" dirty="0">
              <a:latin typeface="Dax" panose="02000503000000000000" pitchFamily="50" charset="0"/>
            </a:endParaRPr>
          </a:p>
        </p:txBody>
      </p:sp>
      <p:sp>
        <p:nvSpPr>
          <p:cNvPr id="104" name="Retângulo 42"/>
          <p:cNvSpPr/>
          <p:nvPr/>
        </p:nvSpPr>
        <p:spPr>
          <a:xfrm>
            <a:off x="2053689" y="4931266"/>
            <a:ext cx="3349515" cy="64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Dax" panose="02000503000000000000" pitchFamily="50" charset="0"/>
              <a:cs typeface="Neutra Text-Bold Alt"/>
            </a:endParaRPr>
          </a:p>
        </p:txBody>
      </p:sp>
      <p:sp>
        <p:nvSpPr>
          <p:cNvPr id="105" name="TextBox 53"/>
          <p:cNvSpPr txBox="1"/>
          <p:nvPr/>
        </p:nvSpPr>
        <p:spPr>
          <a:xfrm>
            <a:off x="2139486" y="5089930"/>
            <a:ext cx="311281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Dax" panose="02000503000000000000" pitchFamily="50" charset="0"/>
                <a:cs typeface="Neutra Text-Bold Alt"/>
              </a:rPr>
              <a:t>VALIDAÇÃO </a:t>
            </a:r>
            <a:r>
              <a:rPr lang="en-US" sz="1200" b="1" dirty="0">
                <a:latin typeface="Dax" panose="02000503000000000000" pitchFamily="50" charset="0"/>
                <a:ea typeface="Zapf Dingbats"/>
                <a:cs typeface="Zapf Dingbats"/>
                <a:sym typeface="Zapf Dingbats"/>
              </a:rPr>
              <a:t>✓</a:t>
            </a:r>
            <a:endParaRPr lang="en-US" sz="1200" b="1" dirty="0">
              <a:latin typeface="Dax" panose="02000503000000000000" pitchFamily="50" charset="0"/>
            </a:endParaRPr>
          </a:p>
        </p:txBody>
      </p:sp>
      <p:sp>
        <p:nvSpPr>
          <p:cNvPr id="106" name="Retângulo 45"/>
          <p:cNvSpPr/>
          <p:nvPr/>
        </p:nvSpPr>
        <p:spPr>
          <a:xfrm>
            <a:off x="7255450" y="4914696"/>
            <a:ext cx="1684800" cy="64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bg1"/>
              </a:solidFill>
              <a:latin typeface="Dax" panose="02000503000000000000" pitchFamily="50" charset="0"/>
              <a:cs typeface="Neutra Text-Bold Alt"/>
            </a:endParaRPr>
          </a:p>
        </p:txBody>
      </p:sp>
      <p:sp>
        <p:nvSpPr>
          <p:cNvPr id="107" name="TextBox 53"/>
          <p:cNvSpPr txBox="1"/>
          <p:nvPr/>
        </p:nvSpPr>
        <p:spPr>
          <a:xfrm>
            <a:off x="7264609" y="5069454"/>
            <a:ext cx="165136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latin typeface="Dax" panose="02000503000000000000" pitchFamily="50" charset="0"/>
                <a:cs typeface="Neutra Text-Bold Alt"/>
              </a:defRPr>
            </a:lvl1pPr>
          </a:lstStyle>
          <a:p>
            <a:r>
              <a:rPr lang="en-US" dirty="0"/>
              <a:t>PRÉ-ESCALA</a:t>
            </a:r>
          </a:p>
        </p:txBody>
      </p:sp>
      <p:sp>
        <p:nvSpPr>
          <p:cNvPr id="108" name="Retângulo 48"/>
          <p:cNvSpPr/>
          <p:nvPr/>
        </p:nvSpPr>
        <p:spPr>
          <a:xfrm>
            <a:off x="5486888" y="4917121"/>
            <a:ext cx="1684878" cy="64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bg1"/>
              </a:solidFill>
              <a:latin typeface="Dax" panose="02000503000000000000" pitchFamily="50" charset="0"/>
              <a:cs typeface="Neutra Text-Bold Alt"/>
            </a:endParaRPr>
          </a:p>
        </p:txBody>
      </p:sp>
      <p:sp>
        <p:nvSpPr>
          <p:cNvPr id="109" name="TextBox 53"/>
          <p:cNvSpPr txBox="1"/>
          <p:nvPr/>
        </p:nvSpPr>
        <p:spPr>
          <a:xfrm>
            <a:off x="5486888" y="5089930"/>
            <a:ext cx="166748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Dax" panose="02000503000000000000" pitchFamily="50" charset="0"/>
                <a:cs typeface="Neutra Text-Bold Alt"/>
              </a:rPr>
              <a:t>EFICIÊNCIA </a:t>
            </a:r>
            <a:r>
              <a:rPr lang="en-US" sz="1200" b="1" dirty="0">
                <a:latin typeface="Dax" panose="02000503000000000000" pitchFamily="50" charset="0"/>
                <a:ea typeface="Zapf Dingbats"/>
                <a:cs typeface="Zapf Dingbats"/>
                <a:sym typeface="Zapf Dingbats"/>
              </a:rPr>
              <a:t>✓</a:t>
            </a:r>
            <a:endParaRPr lang="en-US" sz="1200" b="1" dirty="0">
              <a:latin typeface="Dax" panose="02000503000000000000" pitchFamily="50" charset="0"/>
              <a:cs typeface="Neutra Text-Bold Alt"/>
            </a:endParaRPr>
          </a:p>
        </p:txBody>
      </p:sp>
      <p:sp>
        <p:nvSpPr>
          <p:cNvPr id="110" name="CaixaDeTexto 61"/>
          <p:cNvSpPr txBox="1"/>
          <p:nvPr/>
        </p:nvSpPr>
        <p:spPr>
          <a:xfrm>
            <a:off x="534176" y="4645242"/>
            <a:ext cx="146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6F6F71"/>
                </a:solidFill>
                <a:latin typeface="Dax" pitchFamily="50" charset="0"/>
              </a:rPr>
              <a:t>Jun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 - Dez 2012</a:t>
            </a:r>
          </a:p>
        </p:txBody>
      </p:sp>
      <p:sp>
        <p:nvSpPr>
          <p:cNvPr id="111" name="CaixaDeTexto 62"/>
          <p:cNvSpPr txBox="1"/>
          <p:nvPr/>
        </p:nvSpPr>
        <p:spPr>
          <a:xfrm>
            <a:off x="1974119" y="4645242"/>
            <a:ext cx="19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6F6F71"/>
                </a:solidFill>
                <a:latin typeface="Dax" pitchFamily="50" charset="0"/>
              </a:rPr>
              <a:t>  </a:t>
            </a:r>
            <a:r>
              <a:rPr lang="pt-BR" sz="1200" b="1" dirty="0" err="1" smtClean="0">
                <a:solidFill>
                  <a:srgbClr val="6F6F71"/>
                </a:solidFill>
                <a:latin typeface="Dax" pitchFamily="50" charset="0"/>
              </a:rPr>
              <a:t>Fev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/2013 – Mar/2014</a:t>
            </a:r>
          </a:p>
        </p:txBody>
      </p:sp>
      <p:sp>
        <p:nvSpPr>
          <p:cNvPr id="112" name="CaixaDeTexto 65"/>
          <p:cNvSpPr txBox="1"/>
          <p:nvPr/>
        </p:nvSpPr>
        <p:spPr>
          <a:xfrm>
            <a:off x="3742681" y="4645242"/>
            <a:ext cx="19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Abr/2014 – </a:t>
            </a:r>
            <a:r>
              <a:rPr lang="pt-BR" sz="1200" b="1" dirty="0" err="1">
                <a:solidFill>
                  <a:srgbClr val="6F6F71"/>
                </a:solidFill>
                <a:latin typeface="Dax" pitchFamily="50" charset="0"/>
              </a:rPr>
              <a:t>Jun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/2015</a:t>
            </a:r>
          </a:p>
        </p:txBody>
      </p:sp>
      <p:sp>
        <p:nvSpPr>
          <p:cNvPr id="113" name="CaixaDeTexto 69"/>
          <p:cNvSpPr txBox="1"/>
          <p:nvPr/>
        </p:nvSpPr>
        <p:spPr>
          <a:xfrm>
            <a:off x="5516797" y="4645242"/>
            <a:ext cx="1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6F6F71"/>
                </a:solidFill>
                <a:latin typeface="Dax" pitchFamily="50" charset="0"/>
              </a:rPr>
              <a:t>Jul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/2015 – Dez/2016</a:t>
            </a:r>
          </a:p>
        </p:txBody>
      </p:sp>
      <p:sp>
        <p:nvSpPr>
          <p:cNvPr id="114" name="CaixaDeTexto 75"/>
          <p:cNvSpPr txBox="1"/>
          <p:nvPr/>
        </p:nvSpPr>
        <p:spPr>
          <a:xfrm>
            <a:off x="7260517" y="4645242"/>
            <a:ext cx="16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Jan/2017 – </a:t>
            </a:r>
            <a:r>
              <a:rPr lang="pt-BR" sz="1200" b="1" dirty="0" smtClean="0">
                <a:solidFill>
                  <a:srgbClr val="6F6F71"/>
                </a:solidFill>
                <a:latin typeface="Dax" pitchFamily="50" charset="0"/>
              </a:rPr>
              <a:t>Dez2018</a:t>
            </a:r>
            <a:endParaRPr lang="pt-BR" sz="1200" b="1" dirty="0">
              <a:solidFill>
                <a:srgbClr val="6F6F71"/>
              </a:solidFill>
              <a:latin typeface="Dax" pitchFamily="50" charset="0"/>
            </a:endParaRPr>
          </a:p>
        </p:txBody>
      </p:sp>
      <p:sp>
        <p:nvSpPr>
          <p:cNvPr id="115" name="Retângulo 81"/>
          <p:cNvSpPr/>
          <p:nvPr/>
        </p:nvSpPr>
        <p:spPr>
          <a:xfrm>
            <a:off x="488925" y="4386482"/>
            <a:ext cx="108000" cy="1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6" name="Conector reto 82"/>
          <p:cNvCxnSpPr>
            <a:cxnSpLocks/>
            <a:stCxn id="100" idx="1"/>
            <a:endCxn id="101" idx="3"/>
          </p:cNvCxnSpPr>
          <p:nvPr/>
        </p:nvCxnSpPr>
        <p:spPr>
          <a:xfrm flipH="1">
            <a:off x="686925" y="4233436"/>
            <a:ext cx="1449341" cy="207046"/>
          </a:xfrm>
          <a:prstGeom prst="line">
            <a:avLst/>
          </a:prstGeom>
          <a:ln w="762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tângulo 83"/>
          <p:cNvSpPr/>
          <p:nvPr/>
        </p:nvSpPr>
        <p:spPr>
          <a:xfrm>
            <a:off x="2226266" y="4179436"/>
            <a:ext cx="108000" cy="1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85"/>
          <p:cNvSpPr/>
          <p:nvPr/>
        </p:nvSpPr>
        <p:spPr>
          <a:xfrm>
            <a:off x="4179212" y="3387890"/>
            <a:ext cx="288000" cy="28800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86"/>
          <p:cNvSpPr/>
          <p:nvPr/>
        </p:nvSpPr>
        <p:spPr>
          <a:xfrm>
            <a:off x="4269212" y="3477890"/>
            <a:ext cx="108000" cy="1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90"/>
          <p:cNvSpPr/>
          <p:nvPr/>
        </p:nvSpPr>
        <p:spPr>
          <a:xfrm>
            <a:off x="5896833" y="2943629"/>
            <a:ext cx="288000" cy="28800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91"/>
          <p:cNvSpPr/>
          <p:nvPr/>
        </p:nvSpPr>
        <p:spPr>
          <a:xfrm>
            <a:off x="5986833" y="3033629"/>
            <a:ext cx="108000" cy="1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2" name="Conector reto 92"/>
          <p:cNvCxnSpPr>
            <a:cxnSpLocks/>
            <a:stCxn id="118" idx="3"/>
            <a:endCxn id="121" idx="1"/>
          </p:cNvCxnSpPr>
          <p:nvPr/>
        </p:nvCxnSpPr>
        <p:spPr>
          <a:xfrm flipV="1">
            <a:off x="4467212" y="3087629"/>
            <a:ext cx="1519621" cy="444261"/>
          </a:xfrm>
          <a:prstGeom prst="line">
            <a:avLst/>
          </a:prstGeom>
          <a:ln w="762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tângulo 94"/>
          <p:cNvSpPr/>
          <p:nvPr/>
        </p:nvSpPr>
        <p:spPr>
          <a:xfrm>
            <a:off x="7921793" y="2117827"/>
            <a:ext cx="288000" cy="28800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4" name="Conector reto 97"/>
          <p:cNvCxnSpPr>
            <a:cxnSpLocks/>
            <a:stCxn id="120" idx="3"/>
            <a:endCxn id="125" idx="0"/>
          </p:cNvCxnSpPr>
          <p:nvPr/>
        </p:nvCxnSpPr>
        <p:spPr>
          <a:xfrm flipV="1">
            <a:off x="6184833" y="2207827"/>
            <a:ext cx="1880960" cy="879802"/>
          </a:xfrm>
          <a:prstGeom prst="line">
            <a:avLst/>
          </a:prstGeom>
          <a:ln w="762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95"/>
          <p:cNvSpPr/>
          <p:nvPr/>
        </p:nvSpPr>
        <p:spPr>
          <a:xfrm>
            <a:off x="8011793" y="2207827"/>
            <a:ext cx="108000" cy="1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09"/>
          <p:cNvSpPr/>
          <p:nvPr/>
        </p:nvSpPr>
        <p:spPr>
          <a:xfrm>
            <a:off x="9023933" y="4914696"/>
            <a:ext cx="2976083" cy="64887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latin typeface="Dax" panose="02000503000000000000" pitchFamily="50" charset="0"/>
              <a:cs typeface="Neutra Text-Bold Alt"/>
            </a:endParaRPr>
          </a:p>
        </p:txBody>
      </p:sp>
      <p:sp>
        <p:nvSpPr>
          <p:cNvPr id="127" name="Retângulo 114"/>
          <p:cNvSpPr/>
          <p:nvPr/>
        </p:nvSpPr>
        <p:spPr>
          <a:xfrm>
            <a:off x="9689814" y="830238"/>
            <a:ext cx="288000" cy="28800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15"/>
          <p:cNvSpPr/>
          <p:nvPr/>
        </p:nvSpPr>
        <p:spPr>
          <a:xfrm>
            <a:off x="9779814" y="920238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CaixaDeTexto 116"/>
          <p:cNvSpPr txBox="1"/>
          <p:nvPr/>
        </p:nvSpPr>
        <p:spPr>
          <a:xfrm>
            <a:off x="9000232" y="4645242"/>
            <a:ext cx="29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6F6F71"/>
                </a:solidFill>
                <a:latin typeface="Dax" pitchFamily="50" charset="0"/>
              </a:rPr>
              <a:t>Jan2019 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– </a:t>
            </a:r>
            <a:r>
              <a:rPr lang="pt-BR" sz="1200" b="1" dirty="0" smtClean="0">
                <a:solidFill>
                  <a:srgbClr val="6F6F71"/>
                </a:solidFill>
                <a:latin typeface="Dax" pitchFamily="50" charset="0"/>
              </a:rPr>
              <a:t>Dez/2020</a:t>
            </a:r>
            <a:endParaRPr lang="pt-BR" sz="1200" b="1" dirty="0">
              <a:solidFill>
                <a:srgbClr val="6F6F71"/>
              </a:solidFill>
              <a:latin typeface="Dax" pitchFamily="50" charset="0"/>
            </a:endParaRPr>
          </a:p>
        </p:txBody>
      </p:sp>
      <p:sp>
        <p:nvSpPr>
          <p:cNvPr id="130" name="TextBox 53"/>
          <p:cNvSpPr txBox="1"/>
          <p:nvPr/>
        </p:nvSpPr>
        <p:spPr>
          <a:xfrm>
            <a:off x="9023933" y="5069454"/>
            <a:ext cx="2976083" cy="276999"/>
          </a:xfrm>
          <a:prstGeom prst="rect">
            <a:avLst/>
          </a:prstGeom>
          <a:solidFill>
            <a:srgbClr val="385723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  <a:latin typeface="Dax" panose="02000503000000000000" pitchFamily="50" charset="0"/>
                <a:cs typeface="Neutra Text-Bold Alt"/>
              </a:defRPr>
            </a:lvl1pPr>
          </a:lstStyle>
          <a:p>
            <a:r>
              <a:rPr lang="en-US" dirty="0" smtClean="0"/>
              <a:t>ESCALA – FASE 1</a:t>
            </a:r>
            <a:endParaRPr lang="en-US" dirty="0"/>
          </a:p>
        </p:txBody>
      </p:sp>
      <p:sp>
        <p:nvSpPr>
          <p:cNvPr id="131" name="TextBox 57"/>
          <p:cNvSpPr txBox="1"/>
          <p:nvPr/>
        </p:nvSpPr>
        <p:spPr>
          <a:xfrm>
            <a:off x="2011363" y="2756253"/>
            <a:ext cx="18049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Programa de aceleração</a:t>
            </a:r>
            <a:r>
              <a:rPr lang="pt-BR" sz="1300" b="1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 </a:t>
            </a:r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Artemísia</a:t>
            </a:r>
          </a:p>
          <a:p>
            <a:endParaRPr lang="pt-BR" sz="1000" dirty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Negociação com investidores iniciais</a:t>
            </a:r>
          </a:p>
        </p:txBody>
      </p:sp>
      <p:sp>
        <p:nvSpPr>
          <p:cNvPr id="132" name="TextBox 57"/>
          <p:cNvSpPr txBox="1"/>
          <p:nvPr/>
        </p:nvSpPr>
        <p:spPr>
          <a:xfrm>
            <a:off x="5362074" y="768581"/>
            <a:ext cx="270371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Aceleração Din4mo</a:t>
            </a:r>
          </a:p>
          <a:p>
            <a:endParaRPr lang="pt-BR" sz="1000" dirty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1ª rodada </a:t>
            </a:r>
            <a:r>
              <a:rPr lang="pt-BR" sz="1300" dirty="0" err="1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Broota</a:t>
            </a:r>
            <a:endParaRPr lang="pt-BR" sz="1300" dirty="0" smtClean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endParaRPr lang="pt-BR" sz="1300" dirty="0" smtClean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Refinamento </a:t>
            </a:r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do funil de vendas</a:t>
            </a:r>
          </a:p>
          <a:p>
            <a:endParaRPr lang="pt-BR" sz="1000" dirty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Parcelamento em 15x</a:t>
            </a:r>
          </a:p>
          <a:p>
            <a:endParaRPr lang="pt-BR" sz="1000" dirty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Aprimoramento da política </a:t>
            </a:r>
            <a:endParaRPr lang="pt-BR" sz="1300" dirty="0" smtClean="0">
              <a:solidFill>
                <a:srgbClr val="6F6F71"/>
              </a:solidFill>
              <a:latin typeface="Dax" panose="02000503000000000000" pitchFamily="50" charset="0"/>
              <a:cs typeface="Neutra Text-Book Alt"/>
            </a:endParaRPr>
          </a:p>
          <a:p>
            <a:r>
              <a:rPr lang="pt-BR" sz="1300" dirty="0" smtClean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de </a:t>
            </a:r>
            <a:r>
              <a:rPr lang="pt-BR" sz="1300" dirty="0">
                <a:solidFill>
                  <a:srgbClr val="6F6F71"/>
                </a:solidFill>
                <a:latin typeface="Dax" panose="02000503000000000000" pitchFamily="50" charset="0"/>
                <a:cs typeface="Neutra Text-Book Alt"/>
              </a:rPr>
              <a:t>parcelamento</a:t>
            </a:r>
          </a:p>
        </p:txBody>
      </p:sp>
      <p:sp>
        <p:nvSpPr>
          <p:cNvPr id="134" name="CaixaDeTexto 70"/>
          <p:cNvSpPr txBox="1"/>
          <p:nvPr/>
        </p:nvSpPr>
        <p:spPr>
          <a:xfrm>
            <a:off x="2392493" y="4191155"/>
            <a:ext cx="157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 b="1">
                <a:solidFill>
                  <a:srgbClr val="6F6F71"/>
                </a:solidFill>
                <a:latin typeface="Dax" pitchFamily="50" charset="0"/>
              </a:defRPr>
            </a:lvl1pPr>
          </a:lstStyle>
          <a:p>
            <a:r>
              <a:rPr lang="pt-BR" sz="2000" dirty="0"/>
              <a:t>10</a:t>
            </a:r>
            <a:r>
              <a:rPr lang="pt-BR" dirty="0"/>
              <a:t> reformas</a:t>
            </a:r>
          </a:p>
        </p:txBody>
      </p:sp>
      <p:sp>
        <p:nvSpPr>
          <p:cNvPr id="135" name="CaixaDeTexto 71"/>
          <p:cNvSpPr txBox="1"/>
          <p:nvPr/>
        </p:nvSpPr>
        <p:spPr>
          <a:xfrm>
            <a:off x="4253689" y="3725328"/>
            <a:ext cx="14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6F6F71"/>
                </a:solidFill>
                <a:latin typeface="Dax" pitchFamily="50" charset="0"/>
              </a:rPr>
              <a:t>104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 reformas</a:t>
            </a:r>
            <a:endParaRPr lang="pt-BR" sz="1200" dirty="0">
              <a:solidFill>
                <a:srgbClr val="6F6F71"/>
              </a:solidFill>
              <a:latin typeface="Dax" pitchFamily="50" charset="0"/>
            </a:endParaRPr>
          </a:p>
        </p:txBody>
      </p:sp>
      <p:sp>
        <p:nvSpPr>
          <p:cNvPr id="136" name="CaixaDeTexto 72"/>
          <p:cNvSpPr txBox="1"/>
          <p:nvPr/>
        </p:nvSpPr>
        <p:spPr>
          <a:xfrm>
            <a:off x="5982096" y="3301028"/>
            <a:ext cx="19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6F6F71"/>
                </a:solidFill>
                <a:latin typeface="Dax" pitchFamily="50" charset="0"/>
              </a:rPr>
              <a:t>367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 reformas</a:t>
            </a:r>
            <a:endParaRPr lang="pt-BR" sz="1200" dirty="0">
              <a:solidFill>
                <a:srgbClr val="6F6F71"/>
              </a:solidFill>
              <a:latin typeface="Dax" pitchFamily="50" charset="0"/>
            </a:endParaRPr>
          </a:p>
        </p:txBody>
      </p:sp>
      <p:sp>
        <p:nvSpPr>
          <p:cNvPr id="137" name="CaixaDeTexto 111"/>
          <p:cNvSpPr txBox="1"/>
          <p:nvPr/>
        </p:nvSpPr>
        <p:spPr>
          <a:xfrm>
            <a:off x="7733598" y="2483970"/>
            <a:ext cx="200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6F6F71"/>
                </a:solidFill>
                <a:latin typeface="Dax" pitchFamily="50" charset="0"/>
              </a:rPr>
              <a:t>1.100</a:t>
            </a:r>
            <a:r>
              <a:rPr lang="pt-BR" sz="1200" b="1" dirty="0" smtClean="0">
                <a:solidFill>
                  <a:srgbClr val="6F6F71"/>
                </a:solidFill>
                <a:latin typeface="Dax" pitchFamily="50" charset="0"/>
              </a:rPr>
              <a:t> </a:t>
            </a:r>
            <a:r>
              <a:rPr lang="pt-BR" sz="1200" b="1" dirty="0">
                <a:solidFill>
                  <a:srgbClr val="6F6F71"/>
                </a:solidFill>
                <a:latin typeface="Dax" pitchFamily="50" charset="0"/>
              </a:rPr>
              <a:t>reformas</a:t>
            </a:r>
            <a:endParaRPr lang="pt-BR" sz="1200" dirty="0">
              <a:solidFill>
                <a:srgbClr val="6F6F71"/>
              </a:solidFill>
              <a:latin typeface="Dax" pitchFamily="50" charset="0"/>
            </a:endParaRPr>
          </a:p>
        </p:txBody>
      </p:sp>
      <p:sp>
        <p:nvSpPr>
          <p:cNvPr id="138" name="CaixaDeTexto 23"/>
          <p:cNvSpPr txBox="1"/>
          <p:nvPr/>
        </p:nvSpPr>
        <p:spPr>
          <a:xfrm>
            <a:off x="419670" y="216757"/>
            <a:ext cx="5765164" cy="12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600" b="1" dirty="0" smtClean="0">
                <a:solidFill>
                  <a:srgbClr val="77787B"/>
                </a:solidFill>
                <a:latin typeface="Century Gothic" charset="0"/>
                <a:ea typeface="Century Gothic" charset="0"/>
                <a:cs typeface="Century Gothic" charset="0"/>
              </a:rPr>
              <a:t>1600 </a:t>
            </a:r>
            <a:r>
              <a:rPr lang="pt-BR" sz="4600" b="1" dirty="0" smtClean="0">
                <a:solidFill>
                  <a:srgbClr val="77787B"/>
                </a:solidFill>
                <a:latin typeface="Century Gothic" charset="0"/>
                <a:ea typeface="Century Gothic" charset="0"/>
                <a:cs typeface="Century Gothic" charset="0"/>
              </a:rPr>
              <a:t>REFORMAS ENTREGUES</a:t>
            </a:r>
            <a:endParaRPr lang="pt-BR" sz="4600" b="1" dirty="0">
              <a:solidFill>
                <a:srgbClr val="77787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9" name="CaixaDeTexto 123"/>
          <p:cNvSpPr txBox="1"/>
          <p:nvPr/>
        </p:nvSpPr>
        <p:spPr>
          <a:xfrm>
            <a:off x="9630342" y="1190998"/>
            <a:ext cx="305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6F6F71"/>
                </a:solidFill>
                <a:latin typeface="Dax" pitchFamily="50" charset="0"/>
              </a:rPr>
              <a:t>???</a:t>
            </a:r>
            <a:endParaRPr lang="pt-BR" sz="1200" dirty="0">
              <a:solidFill>
                <a:srgbClr val="6F6F71"/>
              </a:solidFill>
              <a:latin typeface="Dax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5795" y="502736"/>
            <a:ext cx="1008112" cy="1008112"/>
            <a:chOff x="505218" y="465388"/>
            <a:chExt cx="1008112" cy="1008112"/>
          </a:xfrm>
        </p:grpSpPr>
        <p:sp>
          <p:nvSpPr>
            <p:cNvPr id="31" name="Oval 30"/>
            <p:cNvSpPr/>
            <p:nvPr/>
          </p:nvSpPr>
          <p:spPr>
            <a:xfrm>
              <a:off x="505218" y="465388"/>
              <a:ext cx="1008112" cy="100811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8567" y="663849"/>
              <a:ext cx="533400" cy="64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2F2F2"/>
                  </a:solidFill>
                </a:rPr>
                <a:t>1</a:t>
              </a:r>
              <a:endParaRPr lang="en-US" sz="3200" b="1" dirty="0">
                <a:solidFill>
                  <a:srgbClr val="F2F2F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592488" y="501659"/>
            <a:ext cx="81729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PROVAR A VIABILIDADE DO MERCADO DE REF. PARA B. RENDA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48151" y="1034493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1.1 </a:t>
            </a:r>
            <a:r>
              <a:rPr lang="en-US" b="1" dirty="0" smtClean="0">
                <a:solidFill>
                  <a:srgbClr val="008000"/>
                </a:solidFill>
              </a:rPr>
              <a:t>VIABILIDADE DO PRODUTO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51127" y="1541699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1.2 </a:t>
            </a:r>
            <a:r>
              <a:rPr lang="en-US" b="1" dirty="0" smtClean="0">
                <a:solidFill>
                  <a:srgbClr val="008000"/>
                </a:solidFill>
              </a:rPr>
              <a:t>VIABILIDADE DO CANAL DE VENDA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51127" y="2083245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1.3 </a:t>
            </a:r>
            <a:r>
              <a:rPr lang="en-US" b="1" dirty="0" smtClean="0">
                <a:solidFill>
                  <a:srgbClr val="008000"/>
                </a:solidFill>
              </a:rPr>
              <a:t>VIABILIDADE DO FINANCIAMENTO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8787349" y="784305"/>
            <a:ext cx="2" cy="530806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84070" y="1232479"/>
            <a:ext cx="28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2019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10795" y="3667512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2.1 PLATAFORMA DIGITAL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649" y="3077641"/>
            <a:ext cx="9342802" cy="1500753"/>
            <a:chOff x="516072" y="463292"/>
            <a:chExt cx="9342802" cy="15007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65E10B6-2AE5-4A10-9172-DE87F56A82C7}"/>
                </a:ext>
              </a:extLst>
            </p:cNvPr>
            <p:cNvSpPr txBox="1"/>
            <p:nvPr/>
          </p:nvSpPr>
          <p:spPr>
            <a:xfrm>
              <a:off x="1685878" y="501659"/>
              <a:ext cx="8172996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/>
                <a:t>CRIAR ESTRUTURA DESCENTRALIZADA PARA ESCALAR</a:t>
              </a:r>
              <a:endParaRPr lang="en-US" sz="2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65E10B6-2AE5-4A10-9172-DE87F56A82C7}"/>
                </a:ext>
              </a:extLst>
            </p:cNvPr>
            <p:cNvSpPr txBox="1"/>
            <p:nvPr/>
          </p:nvSpPr>
          <p:spPr>
            <a:xfrm>
              <a:off x="1760219" y="1594713"/>
              <a:ext cx="722918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2.2 PLATFORMA F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ÍSICA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16072" y="463292"/>
              <a:ext cx="1008112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9421" y="661753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2F2F2"/>
                  </a:solidFill>
                </a:rPr>
                <a:t>2</a:t>
              </a:r>
              <a:endParaRPr lang="en-US" sz="3200" b="1" dirty="0">
                <a:solidFill>
                  <a:srgbClr val="F2F2F2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795" y="502736"/>
            <a:ext cx="1008112" cy="1008112"/>
            <a:chOff x="505218" y="465388"/>
            <a:chExt cx="1008112" cy="1008112"/>
          </a:xfrm>
        </p:grpSpPr>
        <p:sp>
          <p:nvSpPr>
            <p:cNvPr id="31" name="Oval 30"/>
            <p:cNvSpPr/>
            <p:nvPr/>
          </p:nvSpPr>
          <p:spPr>
            <a:xfrm>
              <a:off x="505218" y="465388"/>
              <a:ext cx="1008112" cy="100811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8567" y="663849"/>
              <a:ext cx="533400" cy="64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2F2F2"/>
                  </a:solidFill>
                </a:rPr>
                <a:t>1</a:t>
              </a:r>
              <a:endParaRPr lang="en-US" sz="3200" b="1" dirty="0">
                <a:solidFill>
                  <a:srgbClr val="F2F2F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592488" y="501659"/>
            <a:ext cx="81729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PROVAR A VIABILIDADE DO MERCADO DE REF. PARA B. RENDA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48151" y="1034493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1.1 </a:t>
            </a:r>
            <a:r>
              <a:rPr lang="en-US" b="1" dirty="0" smtClean="0">
                <a:solidFill>
                  <a:srgbClr val="008000"/>
                </a:solidFill>
              </a:rPr>
              <a:t>VIABILIDADE DO PRODUTO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51127" y="1541699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1.2 </a:t>
            </a:r>
            <a:r>
              <a:rPr lang="en-US" b="1" dirty="0" smtClean="0">
                <a:solidFill>
                  <a:srgbClr val="008000"/>
                </a:solidFill>
              </a:rPr>
              <a:t>VIABILIDADE DO CANAL DE VENDA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51127" y="2083245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1.3 </a:t>
            </a:r>
            <a:r>
              <a:rPr lang="en-US" b="1" dirty="0" smtClean="0">
                <a:solidFill>
                  <a:srgbClr val="008000"/>
                </a:solidFill>
              </a:rPr>
              <a:t>VIABILIDADE DO FINANCIAMENTO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8787349" y="784305"/>
            <a:ext cx="2" cy="530806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84070" y="1232479"/>
            <a:ext cx="28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2019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87046" y="3551054"/>
            <a:ext cx="28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2020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diante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nut 41"/>
          <p:cNvSpPr/>
          <p:nvPr/>
        </p:nvSpPr>
        <p:spPr>
          <a:xfrm>
            <a:off x="4176320" y="964500"/>
            <a:ext cx="4248472" cy="4248472"/>
          </a:xfrm>
          <a:prstGeom prst="donut">
            <a:avLst>
              <a:gd name="adj" fmla="val 17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1656" y="273947"/>
            <a:ext cx="11802926" cy="61637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269" y="2428164"/>
            <a:ext cx="734570" cy="13610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74838" y="1496165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975" y="871650"/>
            <a:ext cx="293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Assistência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Técnica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Arquitetos</a:t>
            </a:r>
            <a:endParaRPr lang="en-US" sz="2000" b="1" dirty="0"/>
          </a:p>
        </p:txBody>
      </p:sp>
      <p:sp>
        <p:nvSpPr>
          <p:cNvPr id="43" name="Oval 42"/>
          <p:cNvSpPr/>
          <p:nvPr/>
        </p:nvSpPr>
        <p:spPr>
          <a:xfrm>
            <a:off x="4389829" y="242134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23119" y="235075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ONGs e </a:t>
            </a:r>
            <a:r>
              <a:rPr lang="en-US" sz="2000" b="1" dirty="0" err="1" smtClean="0"/>
              <a:t>empresas</a:t>
            </a:r>
            <a:endParaRPr lang="en-US" sz="2000" b="1" dirty="0"/>
          </a:p>
        </p:txBody>
      </p:sp>
      <p:sp>
        <p:nvSpPr>
          <p:cNvPr id="45" name="Oval 44"/>
          <p:cNvSpPr/>
          <p:nvPr/>
        </p:nvSpPr>
        <p:spPr>
          <a:xfrm>
            <a:off x="4516242" y="352724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80432" y="4765117"/>
            <a:ext cx="272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Prestador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serviços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Pedreiros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eletricistas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6045124" y="110935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04788" y="527909"/>
            <a:ext cx="302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7769863" y="2332640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387436" y="2351351"/>
            <a:ext cx="35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6182344" y="4660872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93419" y="446119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Tecnologia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Indústria</a:t>
            </a:r>
            <a:r>
              <a:rPr lang="en-US" sz="2000" b="1" dirty="0" smtClean="0"/>
              <a:t>, Startups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5122445" y="4372566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88627" y="5224855"/>
            <a:ext cx="276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Regulação</a:t>
            </a:r>
            <a:r>
              <a:rPr lang="en-US" sz="2000" b="1" dirty="0" smtClean="0"/>
              <a:t> / </a:t>
            </a:r>
          </a:p>
          <a:p>
            <a:r>
              <a:rPr lang="en-US" sz="2000" b="1" dirty="0" err="1" smtClean="0"/>
              <a:t>Órgãos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públicos</a:t>
            </a:r>
            <a:endParaRPr lang="en-US" sz="2000" b="1" dirty="0"/>
          </a:p>
        </p:txBody>
      </p:sp>
      <p:pic>
        <p:nvPicPr>
          <p:cNvPr id="55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054" y="361111"/>
            <a:ext cx="1264534" cy="3735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324775" y="1593870"/>
            <a:ext cx="49801" cy="72222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710736" y="2652300"/>
            <a:ext cx="958676" cy="36111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415900" y="3324714"/>
            <a:ext cx="510465" cy="946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5525" y="3543343"/>
            <a:ext cx="343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Governo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>
          <a:xfrm>
            <a:off x="7128858" y="146737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52929" y="3380087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29570" y="1381832"/>
            <a:ext cx="363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</a:t>
            </a:r>
            <a:r>
              <a:rPr lang="en-US" sz="2000" b="1" dirty="0" err="1" smtClean="0"/>
              <a:t>Indústrias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7191711" y="4246106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25941" y="3398085"/>
            <a:ext cx="352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Instituições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financeiras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6676571" y="3447143"/>
            <a:ext cx="1003905" cy="133047"/>
          </a:xfrm>
          <a:prstGeom prst="line">
            <a:avLst/>
          </a:prstGeom>
          <a:ln w="57150">
            <a:solidFill>
              <a:srgbClr val="2E75B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74381" y="2673048"/>
            <a:ext cx="1112762" cy="193523"/>
          </a:xfrm>
          <a:prstGeom prst="line">
            <a:avLst/>
          </a:prstGeom>
          <a:ln w="57150">
            <a:solidFill>
              <a:srgbClr val="2E75B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58190" y="1911048"/>
            <a:ext cx="653143" cy="76200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96997" y="1911048"/>
            <a:ext cx="594714" cy="62909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596997" y="3789211"/>
            <a:ext cx="514884" cy="481865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028708" y="3132266"/>
            <a:ext cx="772340" cy="46187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4775" y="3794740"/>
            <a:ext cx="49801" cy="86601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1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1828" y="5283261"/>
            <a:ext cx="9353656" cy="1008112"/>
            <a:chOff x="467862" y="5619393"/>
            <a:chExt cx="9353656" cy="1008112"/>
          </a:xfrm>
        </p:grpSpPr>
        <p:sp>
          <p:nvSpPr>
            <p:cNvPr id="7" name="Oval 6"/>
            <p:cNvSpPr/>
            <p:nvPr/>
          </p:nvSpPr>
          <p:spPr>
            <a:xfrm>
              <a:off x="467862" y="5619393"/>
              <a:ext cx="1008112" cy="1008112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211" y="5817854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2F2F2"/>
                  </a:solidFill>
                </a:rPr>
                <a:t>3</a:t>
              </a:r>
              <a:endParaRPr lang="en-US" sz="3200" b="1" dirty="0">
                <a:solidFill>
                  <a:srgbClr val="F2F2F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65E10B6-2AE5-4A10-9172-DE87F56A82C7}"/>
                </a:ext>
              </a:extLst>
            </p:cNvPr>
            <p:cNvSpPr txBox="1"/>
            <p:nvPr/>
          </p:nvSpPr>
          <p:spPr>
            <a:xfrm>
              <a:off x="1648522" y="5655664"/>
              <a:ext cx="8172996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/>
                <a:t>EMBARCAR MULTIPLOS ATORES E SOLUÇ</a:t>
              </a:r>
              <a:r>
                <a:rPr lang="en-US" sz="2000" b="1" dirty="0" smtClean="0"/>
                <a:t>ÕES</a:t>
              </a:r>
              <a:endParaRPr 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65E10B6-2AE5-4A10-9172-DE87F56A82C7}"/>
                </a:ext>
              </a:extLst>
            </p:cNvPr>
            <p:cNvSpPr txBox="1"/>
            <p:nvPr/>
          </p:nvSpPr>
          <p:spPr>
            <a:xfrm>
              <a:off x="1704185" y="6188498"/>
              <a:ext cx="722918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3.1 </a:t>
              </a:r>
              <a:r>
                <a:rPr lang="en-US" b="1" dirty="0" smtClean="0">
                  <a:solidFill>
                    <a:srgbClr val="660066"/>
                  </a:solidFill>
                </a:rPr>
                <a:t>HUB DE SOLUÇ</a:t>
              </a:r>
              <a:r>
                <a:rPr lang="en-US" b="1" dirty="0" smtClean="0">
                  <a:solidFill>
                    <a:srgbClr val="660066"/>
                  </a:solidFill>
                </a:rPr>
                <a:t>ÕES PARA MORAR BEM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10795" y="3667512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2.1 PLATAFORMA DIGITAL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649" y="3077641"/>
            <a:ext cx="9342802" cy="1500753"/>
            <a:chOff x="516072" y="463292"/>
            <a:chExt cx="9342802" cy="15007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65E10B6-2AE5-4A10-9172-DE87F56A82C7}"/>
                </a:ext>
              </a:extLst>
            </p:cNvPr>
            <p:cNvSpPr txBox="1"/>
            <p:nvPr/>
          </p:nvSpPr>
          <p:spPr>
            <a:xfrm>
              <a:off x="1685878" y="501659"/>
              <a:ext cx="8172996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/>
                <a:t>CRIAR ESTRUTURA DESCENTRALIZADA PARA ESCALAR</a:t>
              </a:r>
              <a:endParaRPr lang="en-US" sz="2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65E10B6-2AE5-4A10-9172-DE87F56A82C7}"/>
                </a:ext>
              </a:extLst>
            </p:cNvPr>
            <p:cNvSpPr txBox="1"/>
            <p:nvPr/>
          </p:nvSpPr>
          <p:spPr>
            <a:xfrm>
              <a:off x="1760219" y="1594713"/>
              <a:ext cx="722918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2.2 PLATFORMA F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ÍSICA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16072" y="463292"/>
              <a:ext cx="1008112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9421" y="661753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2F2F2"/>
                  </a:solidFill>
                </a:rPr>
                <a:t>2</a:t>
              </a:r>
              <a:endParaRPr lang="en-US" sz="3200" b="1" dirty="0">
                <a:solidFill>
                  <a:srgbClr val="F2F2F2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795" y="502736"/>
            <a:ext cx="1008112" cy="1008112"/>
            <a:chOff x="505218" y="465388"/>
            <a:chExt cx="1008112" cy="1008112"/>
          </a:xfrm>
        </p:grpSpPr>
        <p:sp>
          <p:nvSpPr>
            <p:cNvPr id="31" name="Oval 30"/>
            <p:cNvSpPr/>
            <p:nvPr/>
          </p:nvSpPr>
          <p:spPr>
            <a:xfrm>
              <a:off x="505218" y="465388"/>
              <a:ext cx="1008112" cy="100811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8567" y="663849"/>
              <a:ext cx="533400" cy="64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2F2F2"/>
                  </a:solidFill>
                </a:rPr>
                <a:t>1</a:t>
              </a:r>
              <a:endParaRPr lang="en-US" sz="3200" b="1" dirty="0">
                <a:solidFill>
                  <a:srgbClr val="F2F2F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592488" y="501659"/>
            <a:ext cx="81729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PROVAR A VIABILIDADE DO MERCADO DE REF. PARA B. RENDA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48151" y="1034493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1.1 </a:t>
            </a:r>
            <a:r>
              <a:rPr lang="en-US" b="1" dirty="0" smtClean="0">
                <a:solidFill>
                  <a:srgbClr val="008000"/>
                </a:solidFill>
              </a:rPr>
              <a:t>VIABILIDADE DO PRODUTO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51127" y="1541699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1.2 </a:t>
            </a:r>
            <a:r>
              <a:rPr lang="en-US" b="1" dirty="0" smtClean="0">
                <a:solidFill>
                  <a:srgbClr val="008000"/>
                </a:solidFill>
              </a:rPr>
              <a:t>VIABILIDADE DO CANAL DE VENDA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65E10B6-2AE5-4A10-9172-DE87F56A82C7}"/>
              </a:ext>
            </a:extLst>
          </p:cNvPr>
          <p:cNvSpPr txBox="1"/>
          <p:nvPr/>
        </p:nvSpPr>
        <p:spPr>
          <a:xfrm>
            <a:off x="1651127" y="2083245"/>
            <a:ext cx="7229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1.3 </a:t>
            </a:r>
            <a:r>
              <a:rPr lang="en-US" b="1" dirty="0" smtClean="0">
                <a:solidFill>
                  <a:srgbClr val="008000"/>
                </a:solidFill>
              </a:rPr>
              <a:t>VIABILIDADE DO FINANCIAMENTO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8787349" y="784305"/>
            <a:ext cx="2" cy="530806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84070" y="1232479"/>
            <a:ext cx="28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2019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87046" y="3551054"/>
            <a:ext cx="28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2020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diante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05725" y="5549165"/>
            <a:ext cx="28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diante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21936" y="4499886"/>
            <a:ext cx="289534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400" dirty="0">
                <a:solidFill>
                  <a:srgbClr val="77787B"/>
                </a:solidFill>
                <a:latin typeface="Century Gothic" charset="0"/>
                <a:ea typeface="Century Gothic" charset="0"/>
                <a:cs typeface="Century Gothic" charset="0"/>
              </a:rPr>
              <a:t>obrigado.</a:t>
            </a:r>
          </a:p>
        </p:txBody>
      </p:sp>
      <p:grpSp>
        <p:nvGrpSpPr>
          <p:cNvPr id="26" name="Group 8"/>
          <p:cNvGrpSpPr/>
          <p:nvPr/>
        </p:nvGrpSpPr>
        <p:grpSpPr>
          <a:xfrm>
            <a:off x="4029381" y="5460684"/>
            <a:ext cx="383816" cy="435874"/>
            <a:chOff x="1469449" y="3023404"/>
            <a:chExt cx="544303" cy="618128"/>
          </a:xfrm>
          <a:solidFill>
            <a:srgbClr val="B7B0A8"/>
          </a:solidFill>
        </p:grpSpPr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469449" y="3023404"/>
              <a:ext cx="541800" cy="429186"/>
            </a:xfrm>
            <a:custGeom>
              <a:avLst/>
              <a:gdLst>
                <a:gd name="T0" fmla="*/ 79 w 183"/>
                <a:gd name="T1" fmla="*/ 124 h 145"/>
                <a:gd name="T2" fmla="*/ 92 w 183"/>
                <a:gd name="T3" fmla="*/ 119 h 145"/>
                <a:gd name="T4" fmla="*/ 104 w 183"/>
                <a:gd name="T5" fmla="*/ 124 h 145"/>
                <a:gd name="T6" fmla="*/ 107 w 183"/>
                <a:gd name="T7" fmla="*/ 127 h 145"/>
                <a:gd name="T8" fmla="*/ 125 w 183"/>
                <a:gd name="T9" fmla="*/ 145 h 145"/>
                <a:gd name="T10" fmla="*/ 183 w 183"/>
                <a:gd name="T11" fmla="*/ 88 h 145"/>
                <a:gd name="T12" fmla="*/ 98 w 183"/>
                <a:gd name="T13" fmla="*/ 3 h 145"/>
                <a:gd name="T14" fmla="*/ 85 w 183"/>
                <a:gd name="T15" fmla="*/ 3 h 145"/>
                <a:gd name="T16" fmla="*/ 4 w 183"/>
                <a:gd name="T17" fmla="*/ 84 h 145"/>
                <a:gd name="T18" fmla="*/ 0 w 183"/>
                <a:gd name="T19" fmla="*/ 88 h 145"/>
                <a:gd name="T20" fmla="*/ 58 w 183"/>
                <a:gd name="T21" fmla="*/ 145 h 145"/>
                <a:gd name="T22" fmla="*/ 79 w 183"/>
                <a:gd name="T23" fmla="*/ 1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45">
                  <a:moveTo>
                    <a:pt x="79" y="124"/>
                  </a:moveTo>
                  <a:cubicBezTo>
                    <a:pt x="83" y="121"/>
                    <a:pt x="87" y="119"/>
                    <a:pt x="92" y="119"/>
                  </a:cubicBezTo>
                  <a:cubicBezTo>
                    <a:pt x="96" y="119"/>
                    <a:pt x="101" y="121"/>
                    <a:pt x="104" y="124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5" y="0"/>
                    <a:pt x="88" y="0"/>
                    <a:pt x="85" y="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8" y="145"/>
                    <a:pt x="58" y="145"/>
                    <a:pt x="58" y="145"/>
                  </a:cubicBezTo>
                  <a:lnTo>
                    <a:pt x="79" y="1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23812" tIns="11906" rIns="23812" bIns="11906" numCol="1" anchor="t" anchorCtr="0" compatLnSpc="1">
              <a:prstTxWarp prst="textNoShape">
                <a:avLst/>
              </a:prstTxWarp>
            </a:bodyPr>
            <a:lstStyle/>
            <a:p>
              <a:pPr defTabSz="238065">
                <a:defRPr/>
              </a:pPr>
              <a:endParaRPr lang="en-US" sz="1562" kern="0">
                <a:solidFill>
                  <a:srgbClr val="77787B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469449" y="3316201"/>
              <a:ext cx="153907" cy="311567"/>
            </a:xfrm>
            <a:custGeom>
              <a:avLst/>
              <a:gdLst>
                <a:gd name="T0" fmla="*/ 123 w 123"/>
                <a:gd name="T1" fmla="*/ 125 h 249"/>
                <a:gd name="T2" fmla="*/ 123 w 123"/>
                <a:gd name="T3" fmla="*/ 123 h 249"/>
                <a:gd name="T4" fmla="*/ 0 w 123"/>
                <a:gd name="T5" fmla="*/ 0 h 249"/>
                <a:gd name="T6" fmla="*/ 0 w 123"/>
                <a:gd name="T7" fmla="*/ 2 h 249"/>
                <a:gd name="T8" fmla="*/ 0 w 123"/>
                <a:gd name="T9" fmla="*/ 5 h 249"/>
                <a:gd name="T10" fmla="*/ 0 w 123"/>
                <a:gd name="T11" fmla="*/ 14 h 249"/>
                <a:gd name="T12" fmla="*/ 0 w 123"/>
                <a:gd name="T13" fmla="*/ 249 h 249"/>
                <a:gd name="T14" fmla="*/ 121 w 123"/>
                <a:gd name="T15" fmla="*/ 125 h 249"/>
                <a:gd name="T16" fmla="*/ 123 w 123"/>
                <a:gd name="T17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49">
                  <a:moveTo>
                    <a:pt x="123" y="125"/>
                  </a:moveTo>
                  <a:lnTo>
                    <a:pt x="123" y="12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9"/>
                  </a:lnTo>
                  <a:lnTo>
                    <a:pt x="121" y="125"/>
                  </a:lnTo>
                  <a:lnTo>
                    <a:pt x="123" y="1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23812" tIns="11906" rIns="23812" bIns="11906" numCol="1" anchor="t" anchorCtr="0" compatLnSpc="1">
              <a:prstTxWarp prst="textNoShape">
                <a:avLst/>
              </a:prstTxWarp>
            </a:bodyPr>
            <a:lstStyle/>
            <a:p>
              <a:pPr defTabSz="238065">
                <a:defRPr/>
              </a:pPr>
              <a:endParaRPr lang="en-US" sz="1562" kern="0">
                <a:solidFill>
                  <a:srgbClr val="77787B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1488218" y="3396283"/>
              <a:ext cx="505513" cy="245249"/>
            </a:xfrm>
            <a:custGeom>
              <a:avLst/>
              <a:gdLst>
                <a:gd name="T0" fmla="*/ 165 w 171"/>
                <a:gd name="T1" fmla="*/ 76 h 83"/>
                <a:gd name="T2" fmla="*/ 165 w 171"/>
                <a:gd name="T3" fmla="*/ 76 h 83"/>
                <a:gd name="T4" fmla="*/ 92 w 171"/>
                <a:gd name="T5" fmla="*/ 4 h 83"/>
                <a:gd name="T6" fmla="*/ 79 w 171"/>
                <a:gd name="T7" fmla="*/ 4 h 83"/>
                <a:gd name="T8" fmla="*/ 4 w 171"/>
                <a:gd name="T9" fmla="*/ 78 h 83"/>
                <a:gd name="T10" fmla="*/ 4 w 171"/>
                <a:gd name="T11" fmla="*/ 78 h 83"/>
                <a:gd name="T12" fmla="*/ 0 w 171"/>
                <a:gd name="T13" fmla="*/ 83 h 83"/>
                <a:gd name="T14" fmla="*/ 171 w 171"/>
                <a:gd name="T15" fmla="*/ 83 h 83"/>
                <a:gd name="T16" fmla="*/ 169 w 171"/>
                <a:gd name="T17" fmla="*/ 81 h 83"/>
                <a:gd name="T18" fmla="*/ 165 w 171"/>
                <a:gd name="T19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3">
                  <a:moveTo>
                    <a:pt x="165" y="76"/>
                  </a:moveTo>
                  <a:cubicBezTo>
                    <a:pt x="165" y="76"/>
                    <a:pt x="165" y="76"/>
                    <a:pt x="165" y="76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89" y="0"/>
                    <a:pt x="82" y="0"/>
                    <a:pt x="79" y="4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69" y="81"/>
                    <a:pt x="169" y="81"/>
                    <a:pt x="169" y="81"/>
                  </a:cubicBezTo>
                  <a:lnTo>
                    <a:pt x="165" y="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23812" tIns="11906" rIns="23812" bIns="11906" numCol="1" anchor="t" anchorCtr="0" compatLnSpc="1">
              <a:prstTxWarp prst="textNoShape">
                <a:avLst/>
              </a:prstTxWarp>
            </a:bodyPr>
            <a:lstStyle/>
            <a:p>
              <a:pPr defTabSz="238065">
                <a:defRPr/>
              </a:pPr>
              <a:endParaRPr lang="en-US" sz="1562" kern="0">
                <a:solidFill>
                  <a:srgbClr val="77787B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857343" y="3313699"/>
              <a:ext cx="156409" cy="314069"/>
            </a:xfrm>
            <a:custGeom>
              <a:avLst/>
              <a:gdLst>
                <a:gd name="T0" fmla="*/ 0 w 125"/>
                <a:gd name="T1" fmla="*/ 125 h 251"/>
                <a:gd name="T2" fmla="*/ 2 w 125"/>
                <a:gd name="T3" fmla="*/ 127 h 251"/>
                <a:gd name="T4" fmla="*/ 2 w 125"/>
                <a:gd name="T5" fmla="*/ 127 h 251"/>
                <a:gd name="T6" fmla="*/ 125 w 125"/>
                <a:gd name="T7" fmla="*/ 251 h 251"/>
                <a:gd name="T8" fmla="*/ 125 w 125"/>
                <a:gd name="T9" fmla="*/ 7 h 251"/>
                <a:gd name="T10" fmla="*/ 125 w 125"/>
                <a:gd name="T11" fmla="*/ 4 h 251"/>
                <a:gd name="T12" fmla="*/ 125 w 125"/>
                <a:gd name="T13" fmla="*/ 0 h 251"/>
                <a:gd name="T14" fmla="*/ 0 w 125"/>
                <a:gd name="T15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251">
                  <a:moveTo>
                    <a:pt x="0" y="125"/>
                  </a:moveTo>
                  <a:lnTo>
                    <a:pt x="2" y="127"/>
                  </a:lnTo>
                  <a:lnTo>
                    <a:pt x="2" y="127"/>
                  </a:lnTo>
                  <a:lnTo>
                    <a:pt x="125" y="251"/>
                  </a:lnTo>
                  <a:lnTo>
                    <a:pt x="125" y="7"/>
                  </a:lnTo>
                  <a:lnTo>
                    <a:pt x="125" y="4"/>
                  </a:lnTo>
                  <a:lnTo>
                    <a:pt x="125" y="0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23812" tIns="11906" rIns="23812" bIns="11906" numCol="1" anchor="t" anchorCtr="0" compatLnSpc="1">
              <a:prstTxWarp prst="textNoShape">
                <a:avLst/>
              </a:prstTxWarp>
            </a:bodyPr>
            <a:lstStyle/>
            <a:p>
              <a:pPr defTabSz="238065">
                <a:defRPr/>
              </a:pPr>
              <a:endParaRPr lang="en-US" sz="1562" kern="0">
                <a:solidFill>
                  <a:srgbClr val="77787B"/>
                </a:solidFill>
              </a:endParaRPr>
            </a:p>
          </p:txBody>
        </p:sp>
      </p:grpSp>
      <p:sp>
        <p:nvSpPr>
          <p:cNvPr id="31" name="TextBox 9"/>
          <p:cNvSpPr txBox="1"/>
          <p:nvPr/>
        </p:nvSpPr>
        <p:spPr>
          <a:xfrm>
            <a:off x="4480616" y="5567210"/>
            <a:ext cx="6071047" cy="33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065">
              <a:defRPr/>
            </a:pPr>
            <a:r>
              <a:rPr lang="x-none" sz="1562" kern="0" dirty="0" smtClean="0">
                <a:solidFill>
                  <a:srgbClr val="77787B"/>
                </a:solidFill>
                <a:latin typeface="Century Gothic" charset="0"/>
                <a:ea typeface="Century Gothic" charset="0"/>
                <a:cs typeface="Century Gothic" charset="0"/>
              </a:rPr>
              <a:t>fernando@programavivenda.com.br</a:t>
            </a:r>
            <a:endParaRPr lang="lt-LT" sz="1562" kern="0" dirty="0">
              <a:solidFill>
                <a:srgbClr val="77787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44" y="1215448"/>
            <a:ext cx="6161710" cy="28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/>
          <p:cNvGrpSpPr/>
          <p:nvPr/>
        </p:nvGrpSpPr>
        <p:grpSpPr>
          <a:xfrm>
            <a:off x="5027321" y="8949015"/>
            <a:ext cx="249949" cy="299315"/>
            <a:chOff x="1342937" y="5215820"/>
            <a:chExt cx="249949" cy="299315"/>
          </a:xfrm>
        </p:grpSpPr>
        <p:sp>
          <p:nvSpPr>
            <p:cNvPr id="44" name="Freeform 499"/>
            <p:cNvSpPr>
              <a:spLocks noChangeArrowheads="1"/>
            </p:cNvSpPr>
            <p:nvPr/>
          </p:nvSpPr>
          <p:spPr bwMode="auto">
            <a:xfrm>
              <a:off x="1342937" y="5215820"/>
              <a:ext cx="249949" cy="299315"/>
            </a:xfrm>
            <a:custGeom>
              <a:avLst/>
              <a:gdLst>
                <a:gd name="T0" fmla="*/ 1048 w 2122"/>
                <a:gd name="T1" fmla="*/ 2540 h 2541"/>
                <a:gd name="T2" fmla="*/ 1048 w 2122"/>
                <a:gd name="T3" fmla="*/ 2540 h 2541"/>
                <a:gd name="T4" fmla="*/ 1022 w 2122"/>
                <a:gd name="T5" fmla="*/ 2514 h 2541"/>
                <a:gd name="T6" fmla="*/ 0 w 2122"/>
                <a:gd name="T7" fmla="*/ 1074 h 2541"/>
                <a:gd name="T8" fmla="*/ 1048 w 2122"/>
                <a:gd name="T9" fmla="*/ 0 h 2541"/>
                <a:gd name="T10" fmla="*/ 2121 w 2122"/>
                <a:gd name="T11" fmla="*/ 1074 h 2541"/>
                <a:gd name="T12" fmla="*/ 1101 w 2122"/>
                <a:gd name="T13" fmla="*/ 2514 h 2541"/>
                <a:gd name="T14" fmla="*/ 1048 w 2122"/>
                <a:gd name="T15" fmla="*/ 2540 h 2541"/>
                <a:gd name="T16" fmla="*/ 1048 w 2122"/>
                <a:gd name="T17" fmla="*/ 105 h 2541"/>
                <a:gd name="T18" fmla="*/ 1048 w 2122"/>
                <a:gd name="T19" fmla="*/ 105 h 2541"/>
                <a:gd name="T20" fmla="*/ 105 w 2122"/>
                <a:gd name="T21" fmla="*/ 1074 h 2541"/>
                <a:gd name="T22" fmla="*/ 1048 w 2122"/>
                <a:gd name="T23" fmla="*/ 2409 h 2541"/>
                <a:gd name="T24" fmla="*/ 2017 w 2122"/>
                <a:gd name="T25" fmla="*/ 1074 h 2541"/>
                <a:gd name="T26" fmla="*/ 1048 w 2122"/>
                <a:gd name="T27" fmla="*/ 105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2" h="2541">
                  <a:moveTo>
                    <a:pt x="1048" y="2540"/>
                  </a:moveTo>
                  <a:lnTo>
                    <a:pt x="1048" y="2540"/>
                  </a:lnTo>
                  <a:cubicBezTo>
                    <a:pt x="1048" y="2540"/>
                    <a:pt x="1048" y="2514"/>
                    <a:pt x="1022" y="2514"/>
                  </a:cubicBezTo>
                  <a:cubicBezTo>
                    <a:pt x="995" y="2487"/>
                    <a:pt x="0" y="1649"/>
                    <a:pt x="0" y="1074"/>
                  </a:cubicBezTo>
                  <a:cubicBezTo>
                    <a:pt x="0" y="471"/>
                    <a:pt x="472" y="0"/>
                    <a:pt x="1048" y="0"/>
                  </a:cubicBezTo>
                  <a:cubicBezTo>
                    <a:pt x="1650" y="0"/>
                    <a:pt x="2121" y="471"/>
                    <a:pt x="2121" y="1074"/>
                  </a:cubicBezTo>
                  <a:cubicBezTo>
                    <a:pt x="2121" y="1649"/>
                    <a:pt x="1127" y="2487"/>
                    <a:pt x="1101" y="2514"/>
                  </a:cubicBezTo>
                  <a:cubicBezTo>
                    <a:pt x="1074" y="2514"/>
                    <a:pt x="1074" y="2540"/>
                    <a:pt x="1048" y="2540"/>
                  </a:cubicBezTo>
                  <a:close/>
                  <a:moveTo>
                    <a:pt x="1048" y="105"/>
                  </a:moveTo>
                  <a:lnTo>
                    <a:pt x="1048" y="105"/>
                  </a:lnTo>
                  <a:cubicBezTo>
                    <a:pt x="524" y="105"/>
                    <a:pt x="105" y="550"/>
                    <a:pt x="105" y="1074"/>
                  </a:cubicBezTo>
                  <a:cubicBezTo>
                    <a:pt x="105" y="1545"/>
                    <a:pt x="891" y="2252"/>
                    <a:pt x="1048" y="2409"/>
                  </a:cubicBezTo>
                  <a:cubicBezTo>
                    <a:pt x="1231" y="2252"/>
                    <a:pt x="2017" y="1519"/>
                    <a:pt x="2017" y="1074"/>
                  </a:cubicBezTo>
                  <a:cubicBezTo>
                    <a:pt x="2017" y="550"/>
                    <a:pt x="1572" y="105"/>
                    <a:pt x="104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Freeform 500"/>
            <p:cNvSpPr>
              <a:spLocks noChangeArrowheads="1"/>
            </p:cNvSpPr>
            <p:nvPr/>
          </p:nvSpPr>
          <p:spPr bwMode="auto">
            <a:xfrm>
              <a:off x="1411011" y="5283893"/>
              <a:ext cx="114322" cy="114322"/>
            </a:xfrm>
            <a:custGeom>
              <a:avLst/>
              <a:gdLst>
                <a:gd name="T0" fmla="*/ 471 w 970"/>
                <a:gd name="T1" fmla="*/ 969 h 970"/>
                <a:gd name="T2" fmla="*/ 471 w 970"/>
                <a:gd name="T3" fmla="*/ 969 h 970"/>
                <a:gd name="T4" fmla="*/ 0 w 970"/>
                <a:gd name="T5" fmla="*/ 498 h 970"/>
                <a:gd name="T6" fmla="*/ 471 w 970"/>
                <a:gd name="T7" fmla="*/ 0 h 970"/>
                <a:gd name="T8" fmla="*/ 969 w 970"/>
                <a:gd name="T9" fmla="*/ 498 h 970"/>
                <a:gd name="T10" fmla="*/ 471 w 970"/>
                <a:gd name="T11" fmla="*/ 969 h 970"/>
                <a:gd name="T12" fmla="*/ 471 w 970"/>
                <a:gd name="T13" fmla="*/ 105 h 970"/>
                <a:gd name="T14" fmla="*/ 471 w 970"/>
                <a:gd name="T15" fmla="*/ 105 h 970"/>
                <a:gd name="T16" fmla="*/ 105 w 970"/>
                <a:gd name="T17" fmla="*/ 498 h 970"/>
                <a:gd name="T18" fmla="*/ 471 w 970"/>
                <a:gd name="T19" fmla="*/ 864 h 970"/>
                <a:gd name="T20" fmla="*/ 864 w 970"/>
                <a:gd name="T21" fmla="*/ 498 h 970"/>
                <a:gd name="T22" fmla="*/ 471 w 970"/>
                <a:gd name="T23" fmla="*/ 10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0" h="970">
                  <a:moveTo>
                    <a:pt x="471" y="969"/>
                  </a:moveTo>
                  <a:lnTo>
                    <a:pt x="471" y="969"/>
                  </a:lnTo>
                  <a:cubicBezTo>
                    <a:pt x="209" y="969"/>
                    <a:pt x="0" y="759"/>
                    <a:pt x="0" y="498"/>
                  </a:cubicBezTo>
                  <a:cubicBezTo>
                    <a:pt x="0" y="209"/>
                    <a:pt x="209" y="0"/>
                    <a:pt x="471" y="0"/>
                  </a:cubicBezTo>
                  <a:cubicBezTo>
                    <a:pt x="759" y="0"/>
                    <a:pt x="969" y="209"/>
                    <a:pt x="969" y="498"/>
                  </a:cubicBezTo>
                  <a:cubicBezTo>
                    <a:pt x="969" y="759"/>
                    <a:pt x="759" y="969"/>
                    <a:pt x="471" y="969"/>
                  </a:cubicBezTo>
                  <a:close/>
                  <a:moveTo>
                    <a:pt x="471" y="105"/>
                  </a:moveTo>
                  <a:lnTo>
                    <a:pt x="471" y="105"/>
                  </a:lnTo>
                  <a:cubicBezTo>
                    <a:pt x="261" y="105"/>
                    <a:pt x="105" y="288"/>
                    <a:pt x="105" y="498"/>
                  </a:cubicBezTo>
                  <a:cubicBezTo>
                    <a:pt x="105" y="707"/>
                    <a:pt x="261" y="864"/>
                    <a:pt x="471" y="864"/>
                  </a:cubicBezTo>
                  <a:cubicBezTo>
                    <a:pt x="680" y="864"/>
                    <a:pt x="864" y="707"/>
                    <a:pt x="864" y="498"/>
                  </a:cubicBezTo>
                  <a:cubicBezTo>
                    <a:pt x="864" y="288"/>
                    <a:pt x="680" y="105"/>
                    <a:pt x="47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" name="Retângulo 52"/>
          <p:cNvSpPr/>
          <p:nvPr/>
        </p:nvSpPr>
        <p:spPr>
          <a:xfrm>
            <a:off x="3543088" y="1010652"/>
            <a:ext cx="5109598" cy="109786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Grupo 22"/>
          <p:cNvGrpSpPr/>
          <p:nvPr/>
        </p:nvGrpSpPr>
        <p:grpSpPr>
          <a:xfrm>
            <a:off x="0" y="5713369"/>
            <a:ext cx="12192000" cy="1144631"/>
            <a:chOff x="0" y="5713369"/>
            <a:chExt cx="12192000" cy="1144631"/>
          </a:xfrm>
        </p:grpSpPr>
        <p:sp>
          <p:nvSpPr>
            <p:cNvPr id="22" name="Retângulo 23"/>
            <p:cNvSpPr/>
            <p:nvPr/>
          </p:nvSpPr>
          <p:spPr>
            <a:xfrm>
              <a:off x="0" y="5713369"/>
              <a:ext cx="12192000" cy="114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505" y="5884844"/>
              <a:ext cx="1799953" cy="846956"/>
            </a:xfrm>
            <a:prstGeom prst="rect">
              <a:avLst/>
            </a:prstGeom>
          </p:spPr>
        </p:pic>
      </p:grpSp>
      <p:sp>
        <p:nvSpPr>
          <p:cNvPr id="24" name="Retângulo 29"/>
          <p:cNvSpPr/>
          <p:nvPr/>
        </p:nvSpPr>
        <p:spPr>
          <a:xfrm flipV="1">
            <a:off x="0" y="0"/>
            <a:ext cx="12192000" cy="235170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9"/>
          <p:cNvSpPr/>
          <p:nvPr/>
        </p:nvSpPr>
        <p:spPr>
          <a:xfrm rot="16200000">
            <a:off x="3705563" y="4405416"/>
            <a:ext cx="1218315" cy="14322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>
              <a:latin typeface="Century Gothic"/>
              <a:cs typeface="Century Gothic"/>
            </a:endParaRPr>
          </a:p>
        </p:txBody>
      </p:sp>
      <p:sp>
        <p:nvSpPr>
          <p:cNvPr id="26" name="CaixaDeTexto 41"/>
          <p:cNvSpPr txBox="1"/>
          <p:nvPr/>
        </p:nvSpPr>
        <p:spPr>
          <a:xfrm>
            <a:off x="3585747" y="4705308"/>
            <a:ext cx="143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entury Gothic"/>
                <a:cs typeface="Century Gothic"/>
              </a:rPr>
              <a:t>6,1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entury Gothic"/>
                <a:cs typeface="Century Gothic"/>
              </a:rPr>
              <a:t>milhões</a:t>
            </a:r>
            <a:endParaRPr lang="pt-BR" sz="2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2" name="Rectangle 3"/>
          <p:cNvSpPr/>
          <p:nvPr/>
        </p:nvSpPr>
        <p:spPr>
          <a:xfrm>
            <a:off x="570833" y="4223600"/>
            <a:ext cx="2702945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rgbClr val="0070C0"/>
                </a:solidFill>
                <a:latin typeface="Century Gothic"/>
                <a:cs typeface="Century Gothic"/>
              </a:rPr>
              <a:t>DÉFICIT HABITACIONAL</a:t>
            </a:r>
          </a:p>
        </p:txBody>
      </p:sp>
      <p:sp>
        <p:nvSpPr>
          <p:cNvPr id="34" name="Rectangle 3"/>
          <p:cNvSpPr/>
          <p:nvPr/>
        </p:nvSpPr>
        <p:spPr>
          <a:xfrm>
            <a:off x="8706495" y="3643748"/>
            <a:ext cx="250172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rgbClr val="0070C0"/>
                </a:solidFill>
                <a:latin typeface="Century Gothic"/>
                <a:cs typeface="Century Gothic"/>
              </a:rPr>
              <a:t>INADEQUAÇÃO DE DOMICÍLIOS</a:t>
            </a:r>
          </a:p>
        </p:txBody>
      </p:sp>
      <p:sp>
        <p:nvSpPr>
          <p:cNvPr id="35" name="Retângulo 9"/>
          <p:cNvSpPr/>
          <p:nvPr/>
        </p:nvSpPr>
        <p:spPr>
          <a:xfrm rot="16200000">
            <a:off x="6297195" y="3671410"/>
            <a:ext cx="2555368" cy="15631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>
              <a:latin typeface="Century Gothic"/>
              <a:cs typeface="Century Gothic"/>
            </a:endParaRPr>
          </a:p>
        </p:txBody>
      </p:sp>
      <p:sp>
        <p:nvSpPr>
          <p:cNvPr id="36" name="CaixaDeTexto 43"/>
          <p:cNvSpPr txBox="1"/>
          <p:nvPr/>
        </p:nvSpPr>
        <p:spPr>
          <a:xfrm>
            <a:off x="6793285" y="3813215"/>
            <a:ext cx="156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11,3</a:t>
            </a:r>
            <a:endParaRPr lang="pt-BR" sz="2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lang="pt-B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ilhões</a:t>
            </a:r>
            <a:endParaRPr lang="pt-B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7" name="Retângulo 5"/>
          <p:cNvSpPr/>
          <p:nvPr/>
        </p:nvSpPr>
        <p:spPr>
          <a:xfrm>
            <a:off x="577233" y="4923504"/>
            <a:ext cx="2609047" cy="83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Necessidade de  construção de </a:t>
            </a:r>
          </a:p>
          <a:p>
            <a:pPr algn="ctr"/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novas moradias</a:t>
            </a:r>
          </a:p>
        </p:txBody>
      </p:sp>
      <p:sp>
        <p:nvSpPr>
          <p:cNvPr id="38" name="Retângulo 5"/>
          <p:cNvSpPr/>
          <p:nvPr/>
        </p:nvSpPr>
        <p:spPr>
          <a:xfrm>
            <a:off x="8591264" y="4470956"/>
            <a:ext cx="2824272" cy="94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Moradias já existentes, </a:t>
            </a:r>
          </a:p>
          <a:p>
            <a:pPr algn="ctr"/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porém inadequadas, que necessitam de </a:t>
            </a:r>
            <a:r>
              <a:rPr lang="pt-BR" sz="1600" b="1" u="sng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melhorias e REFORMAS</a:t>
            </a:r>
          </a:p>
        </p:txBody>
      </p:sp>
      <p:sp>
        <p:nvSpPr>
          <p:cNvPr id="39" name="TextBox 35"/>
          <p:cNvSpPr txBox="1"/>
          <p:nvPr/>
        </p:nvSpPr>
        <p:spPr>
          <a:xfrm>
            <a:off x="235065" y="6124146"/>
            <a:ext cx="578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Fonte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: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Fundação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 João Pinheiro, 2014</a:t>
            </a:r>
          </a:p>
        </p:txBody>
      </p:sp>
      <p:cxnSp>
        <p:nvCxnSpPr>
          <p:cNvPr id="40" name="Curved Connector 39"/>
          <p:cNvCxnSpPr>
            <a:stCxn id="25" idx="3"/>
            <a:endCxn id="41" idx="1"/>
          </p:cNvCxnSpPr>
          <p:nvPr/>
        </p:nvCxnSpPr>
        <p:spPr>
          <a:xfrm rot="5400000" flipH="1" flipV="1">
            <a:off x="4427606" y="2636396"/>
            <a:ext cx="1763093" cy="1988863"/>
          </a:xfrm>
          <a:prstGeom prst="curvedConnector2">
            <a:avLst/>
          </a:prstGeom>
          <a:ln w="28575">
            <a:solidFill>
              <a:srgbClr val="0D7AA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03584" y="2487670"/>
            <a:ext cx="255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entury Gothic"/>
                <a:cs typeface="Century Gothic"/>
              </a:rPr>
              <a:t>Maior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desafio</a:t>
            </a:r>
            <a:r>
              <a:rPr lang="en-US" sz="1400" dirty="0">
                <a:latin typeface="Century Gothic"/>
                <a:cs typeface="Century Gothic"/>
              </a:rPr>
              <a:t> do </a:t>
            </a:r>
            <a:r>
              <a:rPr lang="en-US" sz="1400" dirty="0" err="1">
                <a:latin typeface="Century Gothic"/>
                <a:cs typeface="Century Gothic"/>
              </a:rPr>
              <a:t>Brasil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é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reformar</a:t>
            </a:r>
            <a:r>
              <a:rPr lang="en-US" sz="1400" dirty="0">
                <a:latin typeface="Century Gothic"/>
                <a:cs typeface="Century Gothic"/>
              </a:rPr>
              <a:t>, e </a:t>
            </a:r>
            <a:r>
              <a:rPr lang="en-US" sz="1400" dirty="0" err="1">
                <a:latin typeface="Century Gothic"/>
                <a:cs typeface="Century Gothic"/>
              </a:rPr>
              <a:t>não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construir</a:t>
            </a:r>
            <a:r>
              <a:rPr lang="en-US" sz="14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47" name="CaixaDeTexto 33"/>
          <p:cNvSpPr txBox="1"/>
          <p:nvPr/>
        </p:nvSpPr>
        <p:spPr>
          <a:xfrm>
            <a:off x="577234" y="244949"/>
            <a:ext cx="6195686" cy="188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DÉFICIT HABITACIONAL BRASILEIRO</a:t>
            </a:r>
            <a:endParaRPr lang="pt-BR" sz="4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0" name="CaixaDeTexto 34"/>
          <p:cNvSpPr txBox="1"/>
          <p:nvPr/>
        </p:nvSpPr>
        <p:spPr>
          <a:xfrm>
            <a:off x="6628015" y="517884"/>
            <a:ext cx="4801338" cy="110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t-BR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90% do déficit se concentra na faixa salarial de 0 a 3 salários mínimos.</a:t>
            </a:r>
            <a:endParaRPr lang="pt-BR" sz="2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/>
          <p:cNvGrpSpPr/>
          <p:nvPr/>
        </p:nvGrpSpPr>
        <p:grpSpPr>
          <a:xfrm>
            <a:off x="5027321" y="8949015"/>
            <a:ext cx="249949" cy="299315"/>
            <a:chOff x="1342937" y="5215820"/>
            <a:chExt cx="249949" cy="299315"/>
          </a:xfrm>
        </p:grpSpPr>
        <p:sp>
          <p:nvSpPr>
            <p:cNvPr id="44" name="Freeform 499"/>
            <p:cNvSpPr>
              <a:spLocks noChangeArrowheads="1"/>
            </p:cNvSpPr>
            <p:nvPr/>
          </p:nvSpPr>
          <p:spPr bwMode="auto">
            <a:xfrm>
              <a:off x="1342937" y="5215820"/>
              <a:ext cx="249949" cy="299315"/>
            </a:xfrm>
            <a:custGeom>
              <a:avLst/>
              <a:gdLst>
                <a:gd name="T0" fmla="*/ 1048 w 2122"/>
                <a:gd name="T1" fmla="*/ 2540 h 2541"/>
                <a:gd name="T2" fmla="*/ 1048 w 2122"/>
                <a:gd name="T3" fmla="*/ 2540 h 2541"/>
                <a:gd name="T4" fmla="*/ 1022 w 2122"/>
                <a:gd name="T5" fmla="*/ 2514 h 2541"/>
                <a:gd name="T6" fmla="*/ 0 w 2122"/>
                <a:gd name="T7" fmla="*/ 1074 h 2541"/>
                <a:gd name="T8" fmla="*/ 1048 w 2122"/>
                <a:gd name="T9" fmla="*/ 0 h 2541"/>
                <a:gd name="T10" fmla="*/ 2121 w 2122"/>
                <a:gd name="T11" fmla="*/ 1074 h 2541"/>
                <a:gd name="T12" fmla="*/ 1101 w 2122"/>
                <a:gd name="T13" fmla="*/ 2514 h 2541"/>
                <a:gd name="T14" fmla="*/ 1048 w 2122"/>
                <a:gd name="T15" fmla="*/ 2540 h 2541"/>
                <a:gd name="T16" fmla="*/ 1048 w 2122"/>
                <a:gd name="T17" fmla="*/ 105 h 2541"/>
                <a:gd name="T18" fmla="*/ 1048 w 2122"/>
                <a:gd name="T19" fmla="*/ 105 h 2541"/>
                <a:gd name="T20" fmla="*/ 105 w 2122"/>
                <a:gd name="T21" fmla="*/ 1074 h 2541"/>
                <a:gd name="T22" fmla="*/ 1048 w 2122"/>
                <a:gd name="T23" fmla="*/ 2409 h 2541"/>
                <a:gd name="T24" fmla="*/ 2017 w 2122"/>
                <a:gd name="T25" fmla="*/ 1074 h 2541"/>
                <a:gd name="T26" fmla="*/ 1048 w 2122"/>
                <a:gd name="T27" fmla="*/ 105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2" h="2541">
                  <a:moveTo>
                    <a:pt x="1048" y="2540"/>
                  </a:moveTo>
                  <a:lnTo>
                    <a:pt x="1048" y="2540"/>
                  </a:lnTo>
                  <a:cubicBezTo>
                    <a:pt x="1048" y="2540"/>
                    <a:pt x="1048" y="2514"/>
                    <a:pt x="1022" y="2514"/>
                  </a:cubicBezTo>
                  <a:cubicBezTo>
                    <a:pt x="995" y="2487"/>
                    <a:pt x="0" y="1649"/>
                    <a:pt x="0" y="1074"/>
                  </a:cubicBezTo>
                  <a:cubicBezTo>
                    <a:pt x="0" y="471"/>
                    <a:pt x="472" y="0"/>
                    <a:pt x="1048" y="0"/>
                  </a:cubicBezTo>
                  <a:cubicBezTo>
                    <a:pt x="1650" y="0"/>
                    <a:pt x="2121" y="471"/>
                    <a:pt x="2121" y="1074"/>
                  </a:cubicBezTo>
                  <a:cubicBezTo>
                    <a:pt x="2121" y="1649"/>
                    <a:pt x="1127" y="2487"/>
                    <a:pt x="1101" y="2514"/>
                  </a:cubicBezTo>
                  <a:cubicBezTo>
                    <a:pt x="1074" y="2514"/>
                    <a:pt x="1074" y="2540"/>
                    <a:pt x="1048" y="2540"/>
                  </a:cubicBezTo>
                  <a:close/>
                  <a:moveTo>
                    <a:pt x="1048" y="105"/>
                  </a:moveTo>
                  <a:lnTo>
                    <a:pt x="1048" y="105"/>
                  </a:lnTo>
                  <a:cubicBezTo>
                    <a:pt x="524" y="105"/>
                    <a:pt x="105" y="550"/>
                    <a:pt x="105" y="1074"/>
                  </a:cubicBezTo>
                  <a:cubicBezTo>
                    <a:pt x="105" y="1545"/>
                    <a:pt x="891" y="2252"/>
                    <a:pt x="1048" y="2409"/>
                  </a:cubicBezTo>
                  <a:cubicBezTo>
                    <a:pt x="1231" y="2252"/>
                    <a:pt x="2017" y="1519"/>
                    <a:pt x="2017" y="1074"/>
                  </a:cubicBezTo>
                  <a:cubicBezTo>
                    <a:pt x="2017" y="550"/>
                    <a:pt x="1572" y="105"/>
                    <a:pt x="104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Freeform 500"/>
            <p:cNvSpPr>
              <a:spLocks noChangeArrowheads="1"/>
            </p:cNvSpPr>
            <p:nvPr/>
          </p:nvSpPr>
          <p:spPr bwMode="auto">
            <a:xfrm>
              <a:off x="1411011" y="5283893"/>
              <a:ext cx="114322" cy="114322"/>
            </a:xfrm>
            <a:custGeom>
              <a:avLst/>
              <a:gdLst>
                <a:gd name="T0" fmla="*/ 471 w 970"/>
                <a:gd name="T1" fmla="*/ 969 h 970"/>
                <a:gd name="T2" fmla="*/ 471 w 970"/>
                <a:gd name="T3" fmla="*/ 969 h 970"/>
                <a:gd name="T4" fmla="*/ 0 w 970"/>
                <a:gd name="T5" fmla="*/ 498 h 970"/>
                <a:gd name="T6" fmla="*/ 471 w 970"/>
                <a:gd name="T7" fmla="*/ 0 h 970"/>
                <a:gd name="T8" fmla="*/ 969 w 970"/>
                <a:gd name="T9" fmla="*/ 498 h 970"/>
                <a:gd name="T10" fmla="*/ 471 w 970"/>
                <a:gd name="T11" fmla="*/ 969 h 970"/>
                <a:gd name="T12" fmla="*/ 471 w 970"/>
                <a:gd name="T13" fmla="*/ 105 h 970"/>
                <a:gd name="T14" fmla="*/ 471 w 970"/>
                <a:gd name="T15" fmla="*/ 105 h 970"/>
                <a:gd name="T16" fmla="*/ 105 w 970"/>
                <a:gd name="T17" fmla="*/ 498 h 970"/>
                <a:gd name="T18" fmla="*/ 471 w 970"/>
                <a:gd name="T19" fmla="*/ 864 h 970"/>
                <a:gd name="T20" fmla="*/ 864 w 970"/>
                <a:gd name="T21" fmla="*/ 498 h 970"/>
                <a:gd name="T22" fmla="*/ 471 w 970"/>
                <a:gd name="T23" fmla="*/ 10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0" h="970">
                  <a:moveTo>
                    <a:pt x="471" y="969"/>
                  </a:moveTo>
                  <a:lnTo>
                    <a:pt x="471" y="969"/>
                  </a:lnTo>
                  <a:cubicBezTo>
                    <a:pt x="209" y="969"/>
                    <a:pt x="0" y="759"/>
                    <a:pt x="0" y="498"/>
                  </a:cubicBezTo>
                  <a:cubicBezTo>
                    <a:pt x="0" y="209"/>
                    <a:pt x="209" y="0"/>
                    <a:pt x="471" y="0"/>
                  </a:cubicBezTo>
                  <a:cubicBezTo>
                    <a:pt x="759" y="0"/>
                    <a:pt x="969" y="209"/>
                    <a:pt x="969" y="498"/>
                  </a:cubicBezTo>
                  <a:cubicBezTo>
                    <a:pt x="969" y="759"/>
                    <a:pt x="759" y="969"/>
                    <a:pt x="471" y="969"/>
                  </a:cubicBezTo>
                  <a:close/>
                  <a:moveTo>
                    <a:pt x="471" y="105"/>
                  </a:moveTo>
                  <a:lnTo>
                    <a:pt x="471" y="105"/>
                  </a:lnTo>
                  <a:cubicBezTo>
                    <a:pt x="261" y="105"/>
                    <a:pt x="105" y="288"/>
                    <a:pt x="105" y="498"/>
                  </a:cubicBezTo>
                  <a:cubicBezTo>
                    <a:pt x="105" y="707"/>
                    <a:pt x="261" y="864"/>
                    <a:pt x="471" y="864"/>
                  </a:cubicBezTo>
                  <a:cubicBezTo>
                    <a:pt x="680" y="864"/>
                    <a:pt x="864" y="707"/>
                    <a:pt x="864" y="498"/>
                  </a:cubicBezTo>
                  <a:cubicBezTo>
                    <a:pt x="864" y="288"/>
                    <a:pt x="680" y="105"/>
                    <a:pt x="47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upo 22"/>
          <p:cNvGrpSpPr/>
          <p:nvPr/>
        </p:nvGrpSpPr>
        <p:grpSpPr>
          <a:xfrm>
            <a:off x="0" y="5713369"/>
            <a:ext cx="12192000" cy="1144631"/>
            <a:chOff x="0" y="5713369"/>
            <a:chExt cx="12192000" cy="1144631"/>
          </a:xfrm>
        </p:grpSpPr>
        <p:sp>
          <p:nvSpPr>
            <p:cNvPr id="22" name="Retângulo 23"/>
            <p:cNvSpPr/>
            <p:nvPr/>
          </p:nvSpPr>
          <p:spPr>
            <a:xfrm>
              <a:off x="0" y="5713369"/>
              <a:ext cx="12192000" cy="114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505" y="5884844"/>
              <a:ext cx="1799953" cy="846956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>
            <a:off x="6026452" y="1295184"/>
            <a:ext cx="30033" cy="3647792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52091" y="3163929"/>
            <a:ext cx="7599277" cy="2"/>
          </a:xfrm>
          <a:prstGeom prst="line">
            <a:avLst/>
          </a:prstGeom>
          <a:ln w="3810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860731" y="2926905"/>
            <a:ext cx="216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Neutra Text-Book Alt"/>
                <a:cs typeface="Neutra Text-Book Alt"/>
              </a:rPr>
              <a:t>REFORMAS</a:t>
            </a:r>
            <a:endParaRPr lang="en-US" sz="2000" b="1" dirty="0">
              <a:solidFill>
                <a:srgbClr val="7F7F7F"/>
              </a:solidFill>
              <a:latin typeface="Neutra Text-Book Alt"/>
              <a:cs typeface="Neutra Text-Book A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118" y="2938918"/>
            <a:ext cx="200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Neutra Text-Book Alt"/>
                <a:cs typeface="Neutra Text-Book Alt"/>
              </a:rPr>
              <a:t>CONSTRUÇÃO</a:t>
            </a:r>
            <a:endParaRPr lang="en-US" sz="2000" b="1" dirty="0">
              <a:solidFill>
                <a:srgbClr val="7F7F7F"/>
              </a:solidFill>
              <a:latin typeface="Neutra Text-Book Alt"/>
              <a:cs typeface="Neutra Text-Book A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636" y="617940"/>
            <a:ext cx="183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utra Text-Book Alt"/>
                <a:cs typeface="Neutra Text-Book Alt"/>
              </a:rPr>
              <a:t>MERCADO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Neutra Text-Book Alt"/>
              <a:cs typeface="Neutra Text-Book A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61395" y="5188155"/>
            <a:ext cx="183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Neutra Text-Book Alt"/>
                <a:cs typeface="Neutra Text-Book Alt"/>
              </a:rPr>
              <a:t>TERCEIRO SETOR</a:t>
            </a:r>
            <a:endParaRPr lang="en-US" sz="2000" b="1" dirty="0">
              <a:solidFill>
                <a:srgbClr val="7F7F7F"/>
              </a:solidFill>
              <a:latin typeface="Neutra Text-Book Alt"/>
              <a:cs typeface="Neutra Text-Book Alt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80" y="3307722"/>
            <a:ext cx="1333071" cy="13270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51" y="3448251"/>
            <a:ext cx="1827958" cy="95025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73" y="4257381"/>
            <a:ext cx="1038272" cy="5662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73" y="3605018"/>
            <a:ext cx="1366668" cy="3401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97" y="3536386"/>
            <a:ext cx="1252833" cy="8092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582" y="1873965"/>
            <a:ext cx="1138616" cy="5147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683" y="1530624"/>
            <a:ext cx="677402" cy="68668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4100" y="2365043"/>
            <a:ext cx="1594889" cy="4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aSato\Desktop\Fotos\0073_Artemisia - Copi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10652"/>
            <a:ext cx="12192000" cy="26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37403" y="1423044"/>
            <a:ext cx="5819265" cy="1978572"/>
          </a:xfrm>
          <a:prstGeom prst="rect">
            <a:avLst/>
          </a:prstGeom>
          <a:solidFill>
            <a:srgbClr val="0070C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745729" y="1758358"/>
            <a:ext cx="602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Neutra Text-Bold Alt"/>
                <a:cs typeface="Neutra Text-Bold Alt"/>
              </a:rPr>
              <a:t>REFORMA:</a:t>
            </a:r>
            <a:r>
              <a:rPr lang="pt-BR" sz="3600" b="1" dirty="0">
                <a:solidFill>
                  <a:schemeClr val="bg1"/>
                </a:solidFill>
                <a:latin typeface="Neutra Text-Bold Alt"/>
                <a:cs typeface="Neutra Text-Bold Alt"/>
              </a:rPr>
              <a:t>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Neutra Text-Bold Alt"/>
                <a:cs typeface="Neutra Text-Bold Alt"/>
              </a:rPr>
              <a:t>GIGANTE INEXPLORADO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39032" y="4866648"/>
            <a:ext cx="0" cy="7694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59285" y="4911509"/>
            <a:ext cx="1375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70C0"/>
                </a:solidFill>
                <a:latin typeface="Neutra Text-Bold Alt"/>
                <a:cs typeface="Neutra Text-Bold Alt"/>
              </a:rPr>
              <a:t>83%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1955973" y="5020045"/>
            <a:ext cx="42003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do déficit habitacional está concentrado em famílias que ganham até 3 salários mínimos</a:t>
            </a:r>
            <a:r>
              <a:rPr lang="pt-BR" sz="16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*2</a:t>
            </a:r>
            <a:endParaRPr lang="pt-BR" sz="1600" b="1" dirty="0">
              <a:solidFill>
                <a:schemeClr val="bg2">
                  <a:lumMod val="25000"/>
                </a:schemeClr>
              </a:solidFill>
              <a:latin typeface="Neutra Text-Book Alt"/>
              <a:cs typeface="Neutra Text-Book Alt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6122040" y="3960345"/>
            <a:ext cx="0" cy="7694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270515" y="3928813"/>
            <a:ext cx="1374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70C0"/>
                </a:solidFill>
                <a:latin typeface="Neutra Text-Bold Alt"/>
                <a:cs typeface="Neutra Text-Bold Alt"/>
              </a:rPr>
              <a:t>82%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7553767" y="4105294"/>
            <a:ext cx="4178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da população das classes D/E declaram necessidade de reforma no domicílio</a:t>
            </a:r>
            <a:r>
              <a:rPr lang="pt-BR" sz="16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*3</a:t>
            </a:r>
            <a:endParaRPr lang="pt-BR" sz="1600" b="1" dirty="0">
              <a:solidFill>
                <a:schemeClr val="bg2">
                  <a:lumMod val="25000"/>
                </a:schemeClr>
              </a:solidFill>
              <a:latin typeface="Neutra Text-Book Alt"/>
              <a:cs typeface="Neutra Text-Book Alt"/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6124222" y="4862392"/>
            <a:ext cx="0" cy="7694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6244475" y="4830860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4400" b="1">
                <a:solidFill>
                  <a:srgbClr val="FF6600"/>
                </a:solidFill>
                <a:latin typeface="Neutra Text-Bold Alt"/>
                <a:cs typeface="Neutra Text-Bold Alt"/>
              </a:defRPr>
            </a:lvl1pPr>
          </a:lstStyle>
          <a:p>
            <a:r>
              <a:rPr lang="pt-BR" dirty="0"/>
              <a:t>68%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7590790" y="4938231"/>
            <a:ext cx="4204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dos gastos com moradia da baixa renda estão relacionados com </a:t>
            </a:r>
            <a:r>
              <a:rPr lang="pt-BR" sz="1600" b="1" u="sng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reforma</a:t>
            </a:r>
            <a:r>
              <a:rPr lang="pt-BR" sz="16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*3</a:t>
            </a:r>
            <a:endParaRPr lang="pt-BR" sz="1600" b="1" dirty="0">
              <a:solidFill>
                <a:schemeClr val="bg2">
                  <a:lumMod val="25000"/>
                </a:schemeClr>
              </a:solidFill>
              <a:latin typeface="Neutra Text-Book Alt"/>
              <a:cs typeface="Neutra Text-Book Alt"/>
            </a:endParaRPr>
          </a:p>
        </p:txBody>
      </p:sp>
      <p:cxnSp>
        <p:nvCxnSpPr>
          <p:cNvPr id="47" name="Conector reto 46"/>
          <p:cNvCxnSpPr/>
          <p:nvPr/>
        </p:nvCxnSpPr>
        <p:spPr>
          <a:xfrm>
            <a:off x="339032" y="3975382"/>
            <a:ext cx="0" cy="7694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2091301" y="4076147"/>
            <a:ext cx="4256685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É aproximadamente o valor do mercado de reforma para baixa renda no Brasil</a:t>
            </a:r>
            <a:r>
              <a:rPr lang="pt-BR" sz="16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*1</a:t>
            </a:r>
          </a:p>
        </p:txBody>
      </p:sp>
      <p:pic>
        <p:nvPicPr>
          <p:cNvPr id="33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054" y="233207"/>
            <a:ext cx="1264534" cy="595018"/>
          </a:xfrm>
          <a:prstGeom prst="rect">
            <a:avLst/>
          </a:prstGeom>
        </p:spPr>
      </p:pic>
      <p:sp>
        <p:nvSpPr>
          <p:cNvPr id="34" name="CaixaDeTexto 22"/>
          <p:cNvSpPr txBox="1"/>
          <p:nvPr/>
        </p:nvSpPr>
        <p:spPr>
          <a:xfrm>
            <a:off x="456463" y="3963241"/>
            <a:ext cx="1666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FF6600"/>
                </a:solidFill>
                <a:latin typeface="Neutra Text-Bold Alt"/>
                <a:cs typeface="Neutra Text-Bold Alt"/>
              </a:rPr>
              <a:t>158 Bi</a:t>
            </a:r>
            <a:endParaRPr lang="pt-BR" b="1" dirty="0">
              <a:solidFill>
                <a:srgbClr val="FF6600"/>
              </a:solidFill>
              <a:latin typeface="Neutra Text-Bold Alt"/>
              <a:cs typeface="Neutra Text-Bold A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143" y="5659101"/>
            <a:ext cx="1846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100" dirty="0">
              <a:solidFill>
                <a:schemeClr val="bg2">
                  <a:lumMod val="25000"/>
                </a:schemeClr>
              </a:solidFill>
              <a:latin typeface="Neutra Text-Book Alt"/>
              <a:cs typeface="Neutra Text-Book A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692" y="5903156"/>
            <a:ext cx="119783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1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*1 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Estimativa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feita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com base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na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experiência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da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empresa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,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considerando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2 kits de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reforma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,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ao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custo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total de  14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miil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reais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,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necessários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em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cada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uma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das 11,3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milhões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de casas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inadequadas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 do </a:t>
            </a:r>
            <a:r>
              <a:rPr lang="en-US" sz="1100" dirty="0" err="1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país</a:t>
            </a:r>
            <a:r>
              <a:rPr lang="en-US" sz="1100" dirty="0">
                <a:solidFill>
                  <a:srgbClr val="E7E6E6">
                    <a:lumMod val="25000"/>
                  </a:srgbClr>
                </a:solidFill>
                <a:latin typeface="Neutra Text-Book Alt"/>
                <a:cs typeface="Neutra Text-Book Alt"/>
              </a:rPr>
              <a:t>. </a:t>
            </a:r>
            <a:endParaRPr lang="pt-BR" sz="200" b="1" baseline="34000" dirty="0">
              <a:solidFill>
                <a:schemeClr val="bg2">
                  <a:lumMod val="25000"/>
                </a:schemeClr>
              </a:solidFill>
              <a:latin typeface="Neutra Text-Book Alt"/>
              <a:cs typeface="Neutra Text-Book Alt"/>
            </a:endParaRPr>
          </a:p>
          <a:p>
            <a:r>
              <a:rPr lang="pt-BR" sz="11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*2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Dados: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Fundação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 João Pinheiro, 2014</a:t>
            </a:r>
          </a:p>
          <a:p>
            <a:r>
              <a:rPr lang="pt-BR" sz="1100" b="1" baseline="340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*3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Dados: LCA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Consultoria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, 2012 - http://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pt.slideshare.net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/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clubedareforma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/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estudo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-do-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setor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-de-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reforma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Neutra Text-Book Alt"/>
                <a:cs typeface="Neutra Text-Book Alt"/>
              </a:rPr>
              <a:t>-final</a:t>
            </a:r>
          </a:p>
          <a:p>
            <a:endParaRPr lang="en-US" sz="1100" dirty="0">
              <a:latin typeface="Neutra Text-Book Alt"/>
              <a:cs typeface="Neutra Text-Book A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3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44"/>
          <p:cNvSpPr/>
          <p:nvPr/>
        </p:nvSpPr>
        <p:spPr>
          <a:xfrm flipV="1">
            <a:off x="1990" y="-1"/>
            <a:ext cx="12192000" cy="620750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Número de Slide 5"/>
          <p:cNvSpPr txBox="1">
            <a:spLocks/>
          </p:cNvSpPr>
          <p:nvPr/>
        </p:nvSpPr>
        <p:spPr>
          <a:xfrm>
            <a:off x="318245" y="620750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00D46E-2292-DA4B-8959-81122ABBF248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pPr/>
              <a:t>6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90" y="5713368"/>
            <a:ext cx="12192000" cy="1144631"/>
            <a:chOff x="0" y="5713369"/>
            <a:chExt cx="12192000" cy="1144631"/>
          </a:xfrm>
        </p:grpSpPr>
        <p:sp>
          <p:nvSpPr>
            <p:cNvPr id="17" name="Retângulo 16"/>
            <p:cNvSpPr/>
            <p:nvPr/>
          </p:nvSpPr>
          <p:spPr>
            <a:xfrm>
              <a:off x="0" y="5713369"/>
              <a:ext cx="12192000" cy="114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505" y="5884844"/>
              <a:ext cx="1799953" cy="846956"/>
            </a:xfrm>
            <a:prstGeom prst="rect">
              <a:avLst/>
            </a:prstGeom>
          </p:spPr>
        </p:pic>
      </p:grpSp>
      <p:sp>
        <p:nvSpPr>
          <p:cNvPr id="22" name="Retângulo 5"/>
          <p:cNvSpPr/>
          <p:nvPr/>
        </p:nvSpPr>
        <p:spPr>
          <a:xfrm>
            <a:off x="1201366" y="588234"/>
            <a:ext cx="9928748" cy="195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400" cap="all" dirty="0">
                <a:solidFill>
                  <a:srgbClr val="133351"/>
                </a:solidFill>
                <a:latin typeface="Neutra Text-Book Alt"/>
                <a:cs typeface="Neutra Text-Book Alt"/>
              </a:rPr>
              <a:t>O Programa Vivenda nasceu para </a:t>
            </a:r>
            <a:r>
              <a:rPr lang="pt-BR" sz="3400" b="1" cap="all" dirty="0">
                <a:solidFill>
                  <a:srgbClr val="133351"/>
                </a:solidFill>
                <a:latin typeface="Neutra Text-Book Alt"/>
                <a:cs typeface="Neutra Text-Book Alt"/>
              </a:rPr>
              <a:t>revolucionar o mercado de reformas </a:t>
            </a:r>
            <a:r>
              <a:rPr lang="pt-BR" sz="3400" cap="all" dirty="0">
                <a:solidFill>
                  <a:srgbClr val="133351"/>
                </a:solidFill>
                <a:latin typeface="Neutra Text-Book Alt"/>
                <a:cs typeface="Neutra Text-Book Alt"/>
              </a:rPr>
              <a:t>para as FAMÍLIAS DE BAIXA RENDA no Brasil</a:t>
            </a:r>
          </a:p>
        </p:txBody>
      </p:sp>
      <p:pic>
        <p:nvPicPr>
          <p:cNvPr id="34" name="Picture 2" descr="C:\Users\PaulaSato\Desktop\Fotos\0073_Artemisia - Copi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01823"/>
            <a:ext cx="12204326" cy="26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nut 41"/>
          <p:cNvSpPr/>
          <p:nvPr/>
        </p:nvSpPr>
        <p:spPr>
          <a:xfrm>
            <a:off x="4176320" y="964500"/>
            <a:ext cx="4248472" cy="4248472"/>
          </a:xfrm>
          <a:prstGeom prst="donut">
            <a:avLst>
              <a:gd name="adj" fmla="val 17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1656" y="273947"/>
            <a:ext cx="11802926" cy="61637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269" y="2428164"/>
            <a:ext cx="734570" cy="13610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74838" y="1496165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975" y="871650"/>
            <a:ext cx="293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Assistência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Técnica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Arquitetos</a:t>
            </a:r>
            <a:endParaRPr lang="en-US" sz="2000" b="1" dirty="0"/>
          </a:p>
        </p:txBody>
      </p:sp>
      <p:sp>
        <p:nvSpPr>
          <p:cNvPr id="43" name="Oval 42"/>
          <p:cNvSpPr/>
          <p:nvPr/>
        </p:nvSpPr>
        <p:spPr>
          <a:xfrm>
            <a:off x="4389829" y="242134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23119" y="235075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ONGs e </a:t>
            </a:r>
            <a:r>
              <a:rPr lang="en-US" sz="2000" b="1" dirty="0" err="1" smtClean="0"/>
              <a:t>empresas</a:t>
            </a:r>
            <a:endParaRPr lang="en-US" sz="2000" b="1" dirty="0"/>
          </a:p>
        </p:txBody>
      </p:sp>
      <p:sp>
        <p:nvSpPr>
          <p:cNvPr id="45" name="Oval 44"/>
          <p:cNvSpPr/>
          <p:nvPr/>
        </p:nvSpPr>
        <p:spPr>
          <a:xfrm>
            <a:off x="4516242" y="352724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80432" y="4765117"/>
            <a:ext cx="272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Prestador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serviços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Pedreiros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eletricistas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6045124" y="110935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04788" y="527909"/>
            <a:ext cx="302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7769863" y="2332640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387436" y="2351351"/>
            <a:ext cx="35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6182344" y="4660872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93419" y="446119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Tecnologia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Indústria</a:t>
            </a:r>
            <a:r>
              <a:rPr lang="en-US" sz="2000" b="1" dirty="0" smtClean="0"/>
              <a:t>, Startups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5122445" y="4372566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88627" y="5224855"/>
            <a:ext cx="276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Regulação</a:t>
            </a:r>
            <a:r>
              <a:rPr lang="en-US" sz="2000" b="1" dirty="0" smtClean="0"/>
              <a:t> / </a:t>
            </a:r>
          </a:p>
          <a:p>
            <a:r>
              <a:rPr lang="en-US" sz="2000" b="1" dirty="0" err="1" smtClean="0"/>
              <a:t>Órgãos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públicos</a:t>
            </a:r>
            <a:endParaRPr lang="en-US" sz="2000" b="1" dirty="0"/>
          </a:p>
        </p:txBody>
      </p:sp>
      <p:pic>
        <p:nvPicPr>
          <p:cNvPr id="55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054" y="361111"/>
            <a:ext cx="1264534" cy="3735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324775" y="1593870"/>
            <a:ext cx="49801" cy="72222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710736" y="2652300"/>
            <a:ext cx="958676" cy="36111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415900" y="3324714"/>
            <a:ext cx="510465" cy="946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5525" y="3543343"/>
            <a:ext cx="343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Governo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>
          <a:xfrm>
            <a:off x="7128858" y="146737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52929" y="3380087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29570" y="1381832"/>
            <a:ext cx="363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</a:t>
            </a:r>
            <a:r>
              <a:rPr lang="en-US" sz="2000" b="1" dirty="0" err="1" smtClean="0"/>
              <a:t>Indústrias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7191711" y="4246106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25941" y="3398085"/>
            <a:ext cx="352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Instituições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financeiras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022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1673" y="-15680"/>
            <a:ext cx="15418295" cy="7118678"/>
          </a:xfrm>
          <a:prstGeom prst="rect">
            <a:avLst/>
          </a:prstGeom>
        </p:spPr>
      </p:pic>
      <p:grpSp>
        <p:nvGrpSpPr>
          <p:cNvPr id="42" name="Grupo 41"/>
          <p:cNvGrpSpPr/>
          <p:nvPr/>
        </p:nvGrpSpPr>
        <p:grpSpPr>
          <a:xfrm>
            <a:off x="5027321" y="8949015"/>
            <a:ext cx="249949" cy="299315"/>
            <a:chOff x="1342937" y="5215820"/>
            <a:chExt cx="249949" cy="299315"/>
          </a:xfrm>
        </p:grpSpPr>
        <p:sp>
          <p:nvSpPr>
            <p:cNvPr id="44" name="Freeform 499"/>
            <p:cNvSpPr>
              <a:spLocks noChangeArrowheads="1"/>
            </p:cNvSpPr>
            <p:nvPr/>
          </p:nvSpPr>
          <p:spPr bwMode="auto">
            <a:xfrm>
              <a:off x="1342937" y="5215820"/>
              <a:ext cx="249949" cy="299315"/>
            </a:xfrm>
            <a:custGeom>
              <a:avLst/>
              <a:gdLst>
                <a:gd name="T0" fmla="*/ 1048 w 2122"/>
                <a:gd name="T1" fmla="*/ 2540 h 2541"/>
                <a:gd name="T2" fmla="*/ 1048 w 2122"/>
                <a:gd name="T3" fmla="*/ 2540 h 2541"/>
                <a:gd name="T4" fmla="*/ 1022 w 2122"/>
                <a:gd name="T5" fmla="*/ 2514 h 2541"/>
                <a:gd name="T6" fmla="*/ 0 w 2122"/>
                <a:gd name="T7" fmla="*/ 1074 h 2541"/>
                <a:gd name="T8" fmla="*/ 1048 w 2122"/>
                <a:gd name="T9" fmla="*/ 0 h 2541"/>
                <a:gd name="T10" fmla="*/ 2121 w 2122"/>
                <a:gd name="T11" fmla="*/ 1074 h 2541"/>
                <a:gd name="T12" fmla="*/ 1101 w 2122"/>
                <a:gd name="T13" fmla="*/ 2514 h 2541"/>
                <a:gd name="T14" fmla="*/ 1048 w 2122"/>
                <a:gd name="T15" fmla="*/ 2540 h 2541"/>
                <a:gd name="T16" fmla="*/ 1048 w 2122"/>
                <a:gd name="T17" fmla="*/ 105 h 2541"/>
                <a:gd name="T18" fmla="*/ 1048 w 2122"/>
                <a:gd name="T19" fmla="*/ 105 h 2541"/>
                <a:gd name="T20" fmla="*/ 105 w 2122"/>
                <a:gd name="T21" fmla="*/ 1074 h 2541"/>
                <a:gd name="T22" fmla="*/ 1048 w 2122"/>
                <a:gd name="T23" fmla="*/ 2409 h 2541"/>
                <a:gd name="T24" fmla="*/ 2017 w 2122"/>
                <a:gd name="T25" fmla="*/ 1074 h 2541"/>
                <a:gd name="T26" fmla="*/ 1048 w 2122"/>
                <a:gd name="T27" fmla="*/ 105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2" h="2541">
                  <a:moveTo>
                    <a:pt x="1048" y="2540"/>
                  </a:moveTo>
                  <a:lnTo>
                    <a:pt x="1048" y="2540"/>
                  </a:lnTo>
                  <a:cubicBezTo>
                    <a:pt x="1048" y="2540"/>
                    <a:pt x="1048" y="2514"/>
                    <a:pt x="1022" y="2514"/>
                  </a:cubicBezTo>
                  <a:cubicBezTo>
                    <a:pt x="995" y="2487"/>
                    <a:pt x="0" y="1649"/>
                    <a:pt x="0" y="1074"/>
                  </a:cubicBezTo>
                  <a:cubicBezTo>
                    <a:pt x="0" y="471"/>
                    <a:pt x="472" y="0"/>
                    <a:pt x="1048" y="0"/>
                  </a:cubicBezTo>
                  <a:cubicBezTo>
                    <a:pt x="1650" y="0"/>
                    <a:pt x="2121" y="471"/>
                    <a:pt x="2121" y="1074"/>
                  </a:cubicBezTo>
                  <a:cubicBezTo>
                    <a:pt x="2121" y="1649"/>
                    <a:pt x="1127" y="2487"/>
                    <a:pt x="1101" y="2514"/>
                  </a:cubicBezTo>
                  <a:cubicBezTo>
                    <a:pt x="1074" y="2514"/>
                    <a:pt x="1074" y="2540"/>
                    <a:pt x="1048" y="2540"/>
                  </a:cubicBezTo>
                  <a:close/>
                  <a:moveTo>
                    <a:pt x="1048" y="105"/>
                  </a:moveTo>
                  <a:lnTo>
                    <a:pt x="1048" y="105"/>
                  </a:lnTo>
                  <a:cubicBezTo>
                    <a:pt x="524" y="105"/>
                    <a:pt x="105" y="550"/>
                    <a:pt x="105" y="1074"/>
                  </a:cubicBezTo>
                  <a:cubicBezTo>
                    <a:pt x="105" y="1545"/>
                    <a:pt x="891" y="2252"/>
                    <a:pt x="1048" y="2409"/>
                  </a:cubicBezTo>
                  <a:cubicBezTo>
                    <a:pt x="1231" y="2252"/>
                    <a:pt x="2017" y="1519"/>
                    <a:pt x="2017" y="1074"/>
                  </a:cubicBezTo>
                  <a:cubicBezTo>
                    <a:pt x="2017" y="550"/>
                    <a:pt x="1572" y="105"/>
                    <a:pt x="104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Freeform 500"/>
            <p:cNvSpPr>
              <a:spLocks noChangeArrowheads="1"/>
            </p:cNvSpPr>
            <p:nvPr/>
          </p:nvSpPr>
          <p:spPr bwMode="auto">
            <a:xfrm>
              <a:off x="1411011" y="5283893"/>
              <a:ext cx="114322" cy="114322"/>
            </a:xfrm>
            <a:custGeom>
              <a:avLst/>
              <a:gdLst>
                <a:gd name="T0" fmla="*/ 471 w 970"/>
                <a:gd name="T1" fmla="*/ 969 h 970"/>
                <a:gd name="T2" fmla="*/ 471 w 970"/>
                <a:gd name="T3" fmla="*/ 969 h 970"/>
                <a:gd name="T4" fmla="*/ 0 w 970"/>
                <a:gd name="T5" fmla="*/ 498 h 970"/>
                <a:gd name="T6" fmla="*/ 471 w 970"/>
                <a:gd name="T7" fmla="*/ 0 h 970"/>
                <a:gd name="T8" fmla="*/ 969 w 970"/>
                <a:gd name="T9" fmla="*/ 498 h 970"/>
                <a:gd name="T10" fmla="*/ 471 w 970"/>
                <a:gd name="T11" fmla="*/ 969 h 970"/>
                <a:gd name="T12" fmla="*/ 471 w 970"/>
                <a:gd name="T13" fmla="*/ 105 h 970"/>
                <a:gd name="T14" fmla="*/ 471 w 970"/>
                <a:gd name="T15" fmla="*/ 105 h 970"/>
                <a:gd name="T16" fmla="*/ 105 w 970"/>
                <a:gd name="T17" fmla="*/ 498 h 970"/>
                <a:gd name="T18" fmla="*/ 471 w 970"/>
                <a:gd name="T19" fmla="*/ 864 h 970"/>
                <a:gd name="T20" fmla="*/ 864 w 970"/>
                <a:gd name="T21" fmla="*/ 498 h 970"/>
                <a:gd name="T22" fmla="*/ 471 w 970"/>
                <a:gd name="T23" fmla="*/ 10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0" h="970">
                  <a:moveTo>
                    <a:pt x="471" y="969"/>
                  </a:moveTo>
                  <a:lnTo>
                    <a:pt x="471" y="969"/>
                  </a:lnTo>
                  <a:cubicBezTo>
                    <a:pt x="209" y="969"/>
                    <a:pt x="0" y="759"/>
                    <a:pt x="0" y="498"/>
                  </a:cubicBezTo>
                  <a:cubicBezTo>
                    <a:pt x="0" y="209"/>
                    <a:pt x="209" y="0"/>
                    <a:pt x="471" y="0"/>
                  </a:cubicBezTo>
                  <a:cubicBezTo>
                    <a:pt x="759" y="0"/>
                    <a:pt x="969" y="209"/>
                    <a:pt x="969" y="498"/>
                  </a:cubicBezTo>
                  <a:cubicBezTo>
                    <a:pt x="969" y="759"/>
                    <a:pt x="759" y="969"/>
                    <a:pt x="471" y="969"/>
                  </a:cubicBezTo>
                  <a:close/>
                  <a:moveTo>
                    <a:pt x="471" y="105"/>
                  </a:moveTo>
                  <a:lnTo>
                    <a:pt x="471" y="105"/>
                  </a:lnTo>
                  <a:cubicBezTo>
                    <a:pt x="261" y="105"/>
                    <a:pt x="105" y="288"/>
                    <a:pt x="105" y="498"/>
                  </a:cubicBezTo>
                  <a:cubicBezTo>
                    <a:pt x="105" y="707"/>
                    <a:pt x="261" y="864"/>
                    <a:pt x="471" y="864"/>
                  </a:cubicBezTo>
                  <a:cubicBezTo>
                    <a:pt x="680" y="864"/>
                    <a:pt x="864" y="707"/>
                    <a:pt x="864" y="498"/>
                  </a:cubicBezTo>
                  <a:cubicBezTo>
                    <a:pt x="864" y="288"/>
                    <a:pt x="680" y="105"/>
                    <a:pt x="47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38" name="Chart 23"/>
          <p:cNvGraphicFramePr/>
          <p:nvPr>
            <p:extLst>
              <p:ext uri="{D42A27DB-BD31-4B8C-83A1-F6EECF244321}">
                <p14:modId xmlns:p14="http://schemas.microsoft.com/office/powerpoint/2010/main" val="1264303092"/>
              </p:ext>
            </p:extLst>
          </p:nvPr>
        </p:nvGraphicFramePr>
        <p:xfrm>
          <a:off x="6444347" y="2818091"/>
          <a:ext cx="2614235" cy="22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65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nut 41"/>
          <p:cNvSpPr/>
          <p:nvPr/>
        </p:nvSpPr>
        <p:spPr>
          <a:xfrm>
            <a:off x="4176320" y="964500"/>
            <a:ext cx="4248472" cy="4248472"/>
          </a:xfrm>
          <a:prstGeom prst="donut">
            <a:avLst>
              <a:gd name="adj" fmla="val 17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1656" y="273947"/>
            <a:ext cx="11802926" cy="61637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13226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269" y="2428164"/>
            <a:ext cx="734570" cy="13610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74838" y="1496165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975" y="871650"/>
            <a:ext cx="293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Assistência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Técnica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Arquitetos</a:t>
            </a:r>
            <a:endParaRPr lang="en-US" sz="2000" b="1" dirty="0"/>
          </a:p>
        </p:txBody>
      </p:sp>
      <p:sp>
        <p:nvSpPr>
          <p:cNvPr id="43" name="Oval 42"/>
          <p:cNvSpPr/>
          <p:nvPr/>
        </p:nvSpPr>
        <p:spPr>
          <a:xfrm>
            <a:off x="4389829" y="242134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23119" y="235075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ONGs e </a:t>
            </a:r>
            <a:r>
              <a:rPr lang="en-US" sz="2000" b="1" dirty="0" err="1" smtClean="0"/>
              <a:t>empresas</a:t>
            </a:r>
            <a:endParaRPr lang="en-US" sz="2000" b="1" dirty="0"/>
          </a:p>
        </p:txBody>
      </p:sp>
      <p:sp>
        <p:nvSpPr>
          <p:cNvPr id="45" name="Oval 44"/>
          <p:cNvSpPr/>
          <p:nvPr/>
        </p:nvSpPr>
        <p:spPr>
          <a:xfrm>
            <a:off x="4516242" y="352724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80432" y="4765117"/>
            <a:ext cx="272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Prestador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serviços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Pedreiros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eletricistas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6045124" y="1109358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04788" y="527909"/>
            <a:ext cx="302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7769863" y="2332640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387436" y="2351351"/>
            <a:ext cx="35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Varejo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6182344" y="4660872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93419" y="4461192"/>
            <a:ext cx="21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Tecnologia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Indústria</a:t>
            </a:r>
            <a:r>
              <a:rPr lang="en-US" sz="2000" b="1" dirty="0" smtClean="0"/>
              <a:t>, Startups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5122445" y="4372566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88627" y="5224855"/>
            <a:ext cx="276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Regulação</a:t>
            </a:r>
            <a:r>
              <a:rPr lang="en-US" sz="2000" b="1" dirty="0" smtClean="0"/>
              <a:t> / </a:t>
            </a:r>
          </a:p>
          <a:p>
            <a:r>
              <a:rPr lang="en-US" sz="2000" b="1" dirty="0" err="1" smtClean="0"/>
              <a:t>Órgãos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públicos</a:t>
            </a:r>
            <a:endParaRPr lang="en-US" sz="2000" b="1" dirty="0"/>
          </a:p>
        </p:txBody>
      </p:sp>
      <p:pic>
        <p:nvPicPr>
          <p:cNvPr id="55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054" y="361111"/>
            <a:ext cx="1264534" cy="3735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324775" y="1593870"/>
            <a:ext cx="49801" cy="72222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710736" y="2652300"/>
            <a:ext cx="958676" cy="36111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415900" y="3324714"/>
            <a:ext cx="510465" cy="946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5525" y="3543343"/>
            <a:ext cx="343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Subsídios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Governo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>
          <a:xfrm>
            <a:off x="7128858" y="1467379"/>
            <a:ext cx="414653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52929" y="3380087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29570" y="1381832"/>
            <a:ext cx="363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Materiais</a:t>
            </a:r>
            <a:r>
              <a:rPr lang="en-US" sz="2000" b="1" dirty="0" smtClean="0"/>
              <a:t>  /</a:t>
            </a:r>
            <a:r>
              <a:rPr lang="en-US" sz="2000" b="1" dirty="0" err="1" smtClean="0"/>
              <a:t>Indústrias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7191711" y="4246106"/>
            <a:ext cx="421398" cy="4146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25941" y="3398085"/>
            <a:ext cx="352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Crédito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Instituições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financeiras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874381" y="2673048"/>
            <a:ext cx="1112762" cy="193523"/>
          </a:xfrm>
          <a:prstGeom prst="line">
            <a:avLst/>
          </a:prstGeom>
          <a:ln w="57150">
            <a:solidFill>
              <a:srgbClr val="2E75B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58190" y="1911048"/>
            <a:ext cx="653143" cy="76200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4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ections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641C5C"/>
    </a:accent1>
    <a:accent2>
      <a:srgbClr val="D82D93"/>
    </a:accent2>
    <a:accent3>
      <a:srgbClr val="275296"/>
    </a:accent3>
    <a:accent4>
      <a:srgbClr val="2297DA"/>
    </a:accent4>
    <a:accent5>
      <a:srgbClr val="8EAA02"/>
    </a:accent5>
    <a:accent6>
      <a:srgbClr val="A1C302"/>
    </a:accent6>
    <a:hlink>
      <a:srgbClr val="0563C1"/>
    </a:hlink>
    <a:folHlink>
      <a:srgbClr val="954F72"/>
    </a:folHlink>
  </a:clrScheme>
  <a:fontScheme name="Ultimate Vizualus Template">
    <a:majorFont>
      <a:latin typeface="Roboto Th"/>
      <a:ea typeface=""/>
      <a:cs typeface=""/>
    </a:majorFont>
    <a:minorFont>
      <a:latin typeface="Roboto 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nections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641C5C"/>
    </a:accent1>
    <a:accent2>
      <a:srgbClr val="D82D93"/>
    </a:accent2>
    <a:accent3>
      <a:srgbClr val="275296"/>
    </a:accent3>
    <a:accent4>
      <a:srgbClr val="2297DA"/>
    </a:accent4>
    <a:accent5>
      <a:srgbClr val="8EAA02"/>
    </a:accent5>
    <a:accent6>
      <a:srgbClr val="A1C302"/>
    </a:accent6>
    <a:hlink>
      <a:srgbClr val="0563C1"/>
    </a:hlink>
    <a:folHlink>
      <a:srgbClr val="954F72"/>
    </a:folHlink>
  </a:clrScheme>
  <a:fontScheme name="Ultimate Vizualus Template">
    <a:majorFont>
      <a:latin typeface="Roboto Th"/>
      <a:ea typeface=""/>
      <a:cs typeface=""/>
    </a:majorFont>
    <a:minorFont>
      <a:latin typeface="Roboto 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1140</Words>
  <Application>Microsoft Macintosh PowerPoint</Application>
  <PresentationFormat>Custom</PresentationFormat>
  <Paragraphs>239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Tema do Office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Weiss</dc:creator>
  <cp:lastModifiedBy>Fernando Assad</cp:lastModifiedBy>
  <cp:revision>390</cp:revision>
  <dcterms:created xsi:type="dcterms:W3CDTF">2016-10-24T17:30:38Z</dcterms:created>
  <dcterms:modified xsi:type="dcterms:W3CDTF">2019-09-27T14:28:09Z</dcterms:modified>
</cp:coreProperties>
</file>