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7" r:id="rId4"/>
    <p:sldId id="265" r:id="rId5"/>
    <p:sldId id="268" r:id="rId6"/>
    <p:sldId id="269" r:id="rId7"/>
    <p:sldId id="270" r:id="rId8"/>
    <p:sldId id="258" r:id="rId9"/>
    <p:sldId id="259" r:id="rId10"/>
    <p:sldId id="260" r:id="rId11"/>
    <p:sldId id="261" r:id="rId12"/>
    <p:sldId id="271" r:id="rId13"/>
    <p:sldId id="262" r:id="rId14"/>
    <p:sldId id="263" r:id="rId15"/>
    <p:sldId id="266" r:id="rId16"/>
    <p:sldId id="272" r:id="rId17"/>
    <p:sldId id="267" r:id="rId18"/>
    <p:sldId id="273" r:id="rId19"/>
    <p:sldId id="274" r:id="rId20"/>
    <p:sldId id="275" r:id="rId21"/>
    <p:sldId id="276" r:id="rId22"/>
    <p:sldId id="279" r:id="rId23"/>
    <p:sldId id="280" r:id="rId24"/>
    <p:sldId id="277" r:id="rId25"/>
    <p:sldId id="286" r:id="rId26"/>
    <p:sldId id="278" r:id="rId27"/>
    <p:sldId id="281" r:id="rId28"/>
    <p:sldId id="282" r:id="rId29"/>
    <p:sldId id="283" r:id="rId30"/>
    <p:sldId id="284" r:id="rId31"/>
    <p:sldId id="285"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97" autoAdjust="0"/>
    <p:restoredTop sz="94660"/>
  </p:normalViewPr>
  <p:slideViewPr>
    <p:cSldViewPr snapToGrid="0">
      <p:cViewPr varScale="1">
        <p:scale>
          <a:sx n="72" d="100"/>
          <a:sy n="72" d="100"/>
        </p:scale>
        <p:origin x="4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t-BR"/>
              <a:t>Clique para editar o título Mestre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8BD862E7-95FA-4FC4-9EC5-DDBFA8DC7417}"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8DB987F2-A784-4F72-BB57-0E9EACDE722E}"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t-BR"/>
              <a:t>Clique para editar o título Mestre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0BBD51E-4B19-444E-85C0-DBD7EB6263F4}"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0D7255A-4AD5-4D3E-9A0A-689DA3BA976C}"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t-BR"/>
              <a:t>Clique para editar o título Mestre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3" name="Date Placeholder 2"/>
          <p:cNvSpPr>
            <a:spLocks noGrp="1"/>
          </p:cNvSpPr>
          <p:nvPr>
            <p:ph type="dt" sz="half" idx="10"/>
          </p:nvPr>
        </p:nvSpPr>
        <p:spPr/>
        <p:txBody>
          <a:bodyPr/>
          <a:lstStyle/>
          <a:p>
            <a:fld id="{3EE0AD15-87AC-45B2-9EE5-8D165AF83CD7}" type="datetimeFigureOut">
              <a:rPr lang="en-US" dirty="0"/>
              <a:t>9/26/2019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t-BR"/>
              <a:t>Clique para editar o título Mestre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3" name="Date Placeholder 2"/>
          <p:cNvSpPr>
            <a:spLocks noGrp="1"/>
          </p:cNvSpPr>
          <p:nvPr>
            <p:ph type="dt" sz="half" idx="10"/>
          </p:nvPr>
        </p:nvSpPr>
        <p:spPr/>
        <p:txBody>
          <a:bodyPr/>
          <a:lstStyle/>
          <a:p>
            <a:fld id="{FCC40CCD-F0D6-4CC2-A4C8-2D7D0D875F02}" type="datetimeFigureOut">
              <a:rPr lang="en-US" dirty="0"/>
              <a:t>9/26/2019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9/26/2019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t-BR"/>
              <a:t>Clique para editar o título Mestre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C9A00F7B-89C5-4DF7-A309-6263220147D4}"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680322" y="3030008"/>
            <a:ext cx="4698355" cy="290617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5594123" y="3030008"/>
            <a:ext cx="4700059" cy="290617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9/26/2019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9/26/2019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9/26/2019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3CDCB01F-D966-4C62-B900-0BE008A90C98}"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E73A0EA-7DC7-4964-BB97-B173EF3B859A}"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9/26/2019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lanalto.gov.br/ccivil_03/LEIS/L5868.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planalto.gov.br/ccivil_03/Constituicao/Constituicao.htm#art18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lanalto.gov.br/ccivil_03/_Ato2015-2018/2017/Lei/L13465.htm#art7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6C50BC-5CD1-4DE2-AB62-D303279E0644}"/>
              </a:ext>
            </a:extLst>
          </p:cNvPr>
          <p:cNvSpPr>
            <a:spLocks noGrp="1"/>
          </p:cNvSpPr>
          <p:nvPr>
            <p:ph type="ctrTitle"/>
          </p:nvPr>
        </p:nvSpPr>
        <p:spPr/>
        <p:txBody>
          <a:bodyPr/>
          <a:lstStyle/>
          <a:p>
            <a:br>
              <a:rPr lang="pt-BR" dirty="0"/>
            </a:br>
            <a:br>
              <a:rPr lang="pt-BR" dirty="0"/>
            </a:br>
            <a:r>
              <a:rPr lang="pt-BR" dirty="0"/>
              <a:t>Apontamentos à nova Lei de Regularização Fundiária</a:t>
            </a:r>
          </a:p>
        </p:txBody>
      </p:sp>
      <p:sp>
        <p:nvSpPr>
          <p:cNvPr id="3" name="Subtítulo 2">
            <a:extLst>
              <a:ext uri="{FF2B5EF4-FFF2-40B4-BE49-F238E27FC236}">
                <a16:creationId xmlns:a16="http://schemas.microsoft.com/office/drawing/2014/main" id="{2A5D6329-1F8D-4D85-A8A2-E783DAF913DD}"/>
              </a:ext>
            </a:extLst>
          </p:cNvPr>
          <p:cNvSpPr>
            <a:spLocks noGrp="1"/>
          </p:cNvSpPr>
          <p:nvPr>
            <p:ph type="subTitle" idx="1"/>
          </p:nvPr>
        </p:nvSpPr>
        <p:spPr/>
        <p:txBody>
          <a:bodyPr/>
          <a:lstStyle/>
          <a:p>
            <a:endParaRPr lang="pt-BR" dirty="0"/>
          </a:p>
        </p:txBody>
      </p:sp>
    </p:spTree>
    <p:extLst>
      <p:ext uri="{BB962C8B-B14F-4D97-AF65-F5344CB8AC3E}">
        <p14:creationId xmlns:p14="http://schemas.microsoft.com/office/powerpoint/2010/main" val="1839032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4532BC-7439-4C54-AC56-4268032D99EC}"/>
              </a:ext>
            </a:extLst>
          </p:cNvPr>
          <p:cNvSpPr>
            <a:spLocks noGrp="1"/>
          </p:cNvSpPr>
          <p:nvPr>
            <p:ph type="title"/>
          </p:nvPr>
        </p:nvSpPr>
        <p:spPr>
          <a:xfrm>
            <a:off x="680321" y="753228"/>
            <a:ext cx="9613861" cy="1088824"/>
          </a:xfrm>
        </p:spPr>
        <p:txBody>
          <a:bodyPr>
            <a:normAutofit/>
          </a:bodyPr>
          <a:lstStyle/>
          <a:p>
            <a:r>
              <a:rPr lang="pt-BR" sz="3000" dirty="0"/>
              <a:t>O conceito de núcleo urbano informal consolidado</a:t>
            </a:r>
          </a:p>
        </p:txBody>
      </p:sp>
      <p:sp>
        <p:nvSpPr>
          <p:cNvPr id="3" name="Espaço Reservado para Conteúdo 2">
            <a:extLst>
              <a:ext uri="{FF2B5EF4-FFF2-40B4-BE49-F238E27FC236}">
                <a16:creationId xmlns:a16="http://schemas.microsoft.com/office/drawing/2014/main" id="{945D36F4-A6A6-42F1-B28F-D892FDAEBA93}"/>
              </a:ext>
            </a:extLst>
          </p:cNvPr>
          <p:cNvSpPr>
            <a:spLocks noGrp="1"/>
          </p:cNvSpPr>
          <p:nvPr>
            <p:ph idx="1"/>
          </p:nvPr>
        </p:nvSpPr>
        <p:spPr>
          <a:xfrm>
            <a:off x="680321" y="2014330"/>
            <a:ext cx="9613861" cy="3921859"/>
          </a:xfrm>
        </p:spPr>
        <p:txBody>
          <a:bodyPr>
            <a:noAutofit/>
          </a:bodyPr>
          <a:lstStyle/>
          <a:p>
            <a:r>
              <a:rPr lang="pt-BR" sz="1900" dirty="0"/>
              <a:t>Art. 11. Para fins desta Lei, consideram-se: </a:t>
            </a:r>
          </a:p>
          <a:p>
            <a:pPr marL="0" indent="0" algn="just">
              <a:buNone/>
            </a:pPr>
            <a:r>
              <a:rPr lang="pt-BR" sz="1900" dirty="0"/>
              <a:t>I - núcleo urbano: assentamento humano, com uso e características urbanas, constituído por unidades imobiliárias de área inferior à fração mínima de parcelamento prevista na </a:t>
            </a:r>
            <a:r>
              <a:rPr lang="pt-BR" sz="1900" dirty="0">
                <a:hlinkClick r:id="rId2"/>
              </a:rPr>
              <a:t>Lei nº 5.868, de 12 de dezembro de 1972 </a:t>
            </a:r>
            <a:r>
              <a:rPr lang="pt-BR" sz="1900" dirty="0"/>
              <a:t>, independentemente da propriedade do solo, ainda que situado em área qualificada ou inscrita como rural; </a:t>
            </a:r>
          </a:p>
          <a:p>
            <a:pPr marL="0" indent="0" algn="just">
              <a:buNone/>
            </a:pPr>
            <a:r>
              <a:rPr lang="pt-BR" sz="1900" dirty="0"/>
              <a:t>II - núcleo urbano informal: aquele clandestino, irregular ou no qual não foi possível realizar, por qualquer modo, a titulação de seus ocupantes, ainda que atendida a legislação vigente à época de sua implantação ou regularização; </a:t>
            </a:r>
          </a:p>
          <a:p>
            <a:pPr marL="0" indent="0" algn="just">
              <a:buNone/>
            </a:pPr>
            <a:r>
              <a:rPr lang="pt-BR" sz="1900" dirty="0"/>
              <a:t>III - núcleo urbano informal consolidado: </a:t>
            </a:r>
            <a:r>
              <a:rPr lang="pt-BR" sz="1900" b="1" u="sng" dirty="0">
                <a:solidFill>
                  <a:schemeClr val="bg1"/>
                </a:solidFill>
              </a:rPr>
              <a:t>aquele de difícil reversão</a:t>
            </a:r>
            <a:r>
              <a:rPr lang="pt-BR" sz="1900" dirty="0"/>
              <a:t>, considerados o tempo da ocupação, a natureza das edificações, a localização das vias de circulação e a presença de equipamentos públicos, entre outras circunstâncias a serem avaliadas pelo Município;</a:t>
            </a:r>
          </a:p>
          <a:p>
            <a:pPr algn="just"/>
            <a:r>
              <a:rPr lang="pt-BR" sz="1900" dirty="0"/>
              <a:t>Qual critério? A data de promulgação da Constituição de 1988? A data da promulgação da MP 751/16 (22/12/2016)? </a:t>
            </a:r>
          </a:p>
        </p:txBody>
      </p:sp>
    </p:spTree>
    <p:extLst>
      <p:ext uri="{BB962C8B-B14F-4D97-AF65-F5344CB8AC3E}">
        <p14:creationId xmlns:p14="http://schemas.microsoft.com/office/powerpoint/2010/main" val="2473320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3670C6-06CA-45DC-8A05-DD61A085B0A8}"/>
              </a:ext>
            </a:extLst>
          </p:cNvPr>
          <p:cNvSpPr>
            <a:spLocks noGrp="1"/>
          </p:cNvSpPr>
          <p:nvPr>
            <p:ph type="title"/>
          </p:nvPr>
        </p:nvSpPr>
        <p:spPr/>
        <p:txBody>
          <a:bodyPr/>
          <a:lstStyle/>
          <a:p>
            <a:r>
              <a:rPr lang="pt-BR" dirty="0"/>
              <a:t>Modalidades de </a:t>
            </a:r>
            <a:r>
              <a:rPr lang="pt-BR" dirty="0" err="1"/>
              <a:t>Reurb</a:t>
            </a:r>
            <a:endParaRPr lang="pt-BR" dirty="0"/>
          </a:p>
        </p:txBody>
      </p:sp>
      <p:sp>
        <p:nvSpPr>
          <p:cNvPr id="3" name="Espaço Reservado para Conteúdo 2">
            <a:extLst>
              <a:ext uri="{FF2B5EF4-FFF2-40B4-BE49-F238E27FC236}">
                <a16:creationId xmlns:a16="http://schemas.microsoft.com/office/drawing/2014/main" id="{D0A2B1AA-2D09-4D37-B55D-A451A01F03DB}"/>
              </a:ext>
            </a:extLst>
          </p:cNvPr>
          <p:cNvSpPr>
            <a:spLocks noGrp="1"/>
          </p:cNvSpPr>
          <p:nvPr>
            <p:ph idx="1"/>
          </p:nvPr>
        </p:nvSpPr>
        <p:spPr/>
        <p:txBody>
          <a:bodyPr>
            <a:normAutofit fontScale="77500" lnSpcReduction="20000"/>
          </a:bodyPr>
          <a:lstStyle/>
          <a:p>
            <a:pPr algn="just"/>
            <a:r>
              <a:rPr lang="pt-BR" sz="2600" dirty="0" err="1"/>
              <a:t>Reurb</a:t>
            </a:r>
            <a:r>
              <a:rPr lang="pt-BR" sz="2600" dirty="0"/>
              <a:t> de Interesse Social (I, art. 13 da LRF): regularização fundiária aplicável aos núcleos urbanos informais ocupados predominantemente por população de baixa renda, assim declarados em ato do Poder Executivo municipal.</a:t>
            </a:r>
          </a:p>
          <a:p>
            <a:pPr algn="just"/>
            <a:r>
              <a:rPr lang="pt-BR" sz="2600" dirty="0" err="1"/>
              <a:t>Reurb</a:t>
            </a:r>
            <a:r>
              <a:rPr lang="pt-BR" sz="2600" dirty="0"/>
              <a:t> de Interesse Específico (II, art. 13 da LRF): regularização fundiária aplicável aos núcleos urbanos informais ocupados por população não qualificada na hipótese anterior.</a:t>
            </a:r>
          </a:p>
          <a:p>
            <a:pPr algn="just"/>
            <a:r>
              <a:rPr lang="pt-BR" sz="2600" dirty="0"/>
              <a:t>O critério a ser utilizado é a composição ou a faixa de renda familiar, mediante ato do Chefe do Executivo Municipal e nunca pode ser superior a 5 (cinco) vezes o salário mínimo vigente no país (Decreto Federal nº 9.310/18, art. 6º).</a:t>
            </a:r>
          </a:p>
          <a:p>
            <a:pPr algn="just"/>
            <a:r>
              <a:rPr lang="pt-BR" sz="2600" dirty="0"/>
              <a:t>Relevância da distinção: fixação da responsabilidade pelo custeio da elaboração do projeto de regularização fundiária e implantação da infraestrutura para os serviços públicos essenciais, bem como direito à gratuidade de custas e emolumentos notariais e registrais em favor dos ocupantes. </a:t>
            </a:r>
            <a:r>
              <a:rPr lang="pt-BR" dirty="0"/>
              <a:t> </a:t>
            </a:r>
          </a:p>
        </p:txBody>
      </p:sp>
    </p:spTree>
    <p:extLst>
      <p:ext uri="{BB962C8B-B14F-4D97-AF65-F5344CB8AC3E}">
        <p14:creationId xmlns:p14="http://schemas.microsoft.com/office/powerpoint/2010/main" val="156039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8C28E1-B473-4436-A9D7-058AF3BB5C5E}"/>
              </a:ext>
            </a:extLst>
          </p:cNvPr>
          <p:cNvSpPr>
            <a:spLocks noGrp="1"/>
          </p:cNvSpPr>
          <p:nvPr>
            <p:ph type="title"/>
          </p:nvPr>
        </p:nvSpPr>
        <p:spPr/>
        <p:txBody>
          <a:bodyPr/>
          <a:lstStyle/>
          <a:p>
            <a:r>
              <a:rPr lang="pt-BR" dirty="0"/>
              <a:t>Modalidades de </a:t>
            </a:r>
            <a:r>
              <a:rPr lang="pt-BR" dirty="0" err="1"/>
              <a:t>Reurb</a:t>
            </a:r>
            <a:endParaRPr lang="pt-BR" dirty="0"/>
          </a:p>
        </p:txBody>
      </p:sp>
      <p:sp>
        <p:nvSpPr>
          <p:cNvPr id="3" name="Espaço Reservado para Conteúdo 2">
            <a:extLst>
              <a:ext uri="{FF2B5EF4-FFF2-40B4-BE49-F238E27FC236}">
                <a16:creationId xmlns:a16="http://schemas.microsoft.com/office/drawing/2014/main" id="{9AC59229-49FE-4203-81BF-CC17077E283E}"/>
              </a:ext>
            </a:extLst>
          </p:cNvPr>
          <p:cNvSpPr>
            <a:spLocks noGrp="1"/>
          </p:cNvSpPr>
          <p:nvPr>
            <p:ph idx="1"/>
          </p:nvPr>
        </p:nvSpPr>
        <p:spPr/>
        <p:txBody>
          <a:bodyPr>
            <a:normAutofit fontScale="92500" lnSpcReduction="10000"/>
          </a:bodyPr>
          <a:lstStyle/>
          <a:p>
            <a:pPr algn="just"/>
            <a:r>
              <a:rPr lang="pt-BR" dirty="0" err="1"/>
              <a:t>Reurb</a:t>
            </a:r>
            <a:r>
              <a:rPr lang="pt-BR" dirty="0"/>
              <a:t> mista: é possível que haja, no mesmo núcleo urbano informal consolidado, a existência de unidades imobiliárias de enquadramento em </a:t>
            </a:r>
            <a:r>
              <a:rPr lang="pt-BR" dirty="0" err="1"/>
              <a:t>Reurb</a:t>
            </a:r>
            <a:r>
              <a:rPr lang="pt-BR" dirty="0"/>
              <a:t>-S ou </a:t>
            </a:r>
            <a:r>
              <a:rPr lang="pt-BR" dirty="0" err="1"/>
              <a:t>Reurb</a:t>
            </a:r>
            <a:r>
              <a:rPr lang="pt-BR" dirty="0"/>
              <a:t>-E, desde que as unidades </a:t>
            </a:r>
            <a:r>
              <a:rPr lang="pt-BR" dirty="0" err="1"/>
              <a:t>Reurb</a:t>
            </a:r>
            <a:r>
              <a:rPr lang="pt-BR" dirty="0"/>
              <a:t>-S sejam predominantes (Decreto nº 9.310/18, art. 5º, §4º). Nesse caso, a regularização se dará separadamente de acordo com o respectivo enquadramento.</a:t>
            </a:r>
          </a:p>
          <a:p>
            <a:r>
              <a:rPr lang="pt-BR" dirty="0"/>
              <a:t> </a:t>
            </a:r>
            <a:r>
              <a:rPr lang="pt-BR" dirty="0" err="1"/>
              <a:t>Reurb</a:t>
            </a:r>
            <a:r>
              <a:rPr lang="pt-BR" dirty="0"/>
              <a:t> inominada:</a:t>
            </a:r>
          </a:p>
          <a:p>
            <a:pPr marL="0" indent="0" algn="just">
              <a:buNone/>
            </a:pPr>
            <a:r>
              <a:rPr lang="pt-BR" dirty="0"/>
              <a:t>Art. 69. As glebas parceladas para fins urbanos anteriormente a 19 de dezembro de 1979, que não possuírem registro, poderão ter a sua situação jurídica regularizada mediante o registro do parcelamento, desde que esteja implantado e integrado à cidade, podendo, para tanto, utilizar-se dos instrumentos previstos nesta Lei.</a:t>
            </a:r>
          </a:p>
        </p:txBody>
      </p:sp>
    </p:spTree>
    <p:extLst>
      <p:ext uri="{BB962C8B-B14F-4D97-AF65-F5344CB8AC3E}">
        <p14:creationId xmlns:p14="http://schemas.microsoft.com/office/powerpoint/2010/main" val="4095992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3F1236-7F55-4D87-A25A-47258D5E7CB9}"/>
              </a:ext>
            </a:extLst>
          </p:cNvPr>
          <p:cNvSpPr>
            <a:spLocks noGrp="1"/>
          </p:cNvSpPr>
          <p:nvPr>
            <p:ph type="title"/>
          </p:nvPr>
        </p:nvSpPr>
        <p:spPr/>
        <p:txBody>
          <a:bodyPr/>
          <a:lstStyle/>
          <a:p>
            <a:r>
              <a:rPr lang="pt-BR" dirty="0"/>
              <a:t>Instrumentos: demarcação urbanística</a:t>
            </a:r>
          </a:p>
        </p:txBody>
      </p:sp>
      <p:sp>
        <p:nvSpPr>
          <p:cNvPr id="3" name="Espaço Reservado para Conteúdo 2">
            <a:extLst>
              <a:ext uri="{FF2B5EF4-FFF2-40B4-BE49-F238E27FC236}">
                <a16:creationId xmlns:a16="http://schemas.microsoft.com/office/drawing/2014/main" id="{B25A262A-BEE3-4AA9-B957-E90B66381E3E}"/>
              </a:ext>
            </a:extLst>
          </p:cNvPr>
          <p:cNvSpPr>
            <a:spLocks noGrp="1"/>
          </p:cNvSpPr>
          <p:nvPr>
            <p:ph idx="1"/>
          </p:nvPr>
        </p:nvSpPr>
        <p:spPr/>
        <p:txBody>
          <a:bodyPr>
            <a:normAutofit lnSpcReduction="10000"/>
          </a:bodyPr>
          <a:lstStyle/>
          <a:p>
            <a:pPr algn="just"/>
            <a:r>
              <a:rPr lang="pt-BR" dirty="0"/>
              <a:t>Demarcação urbanística (art. 19 e seguintes da LRF):o Poder Público poderá realizar o levantamento prévio da situação do núcleo urbano informal consolidado e identificação dos titulares constantes do registro de imóveis, formalizado através de auto de demarcação. É necessária a notificação dos proprietários dos imóveis envolvidos. Garantia do direito fundamental de propriedade (CF, art. 5º, inciso XXII).</a:t>
            </a:r>
          </a:p>
          <a:p>
            <a:r>
              <a:rPr lang="pt-BR" dirty="0"/>
              <a:t>Possibilidade de os interessados apresentarem impugnação.</a:t>
            </a:r>
          </a:p>
          <a:p>
            <a:pPr algn="just"/>
            <a:r>
              <a:rPr lang="pt-BR" dirty="0"/>
              <a:t>Não havendo impugnação ou sendo esta superada, o auto é levado ao registro de imóveis para averbação nas matrículas alcançadas pelo procedimento.</a:t>
            </a:r>
          </a:p>
        </p:txBody>
      </p:sp>
    </p:spTree>
    <p:extLst>
      <p:ext uri="{BB962C8B-B14F-4D97-AF65-F5344CB8AC3E}">
        <p14:creationId xmlns:p14="http://schemas.microsoft.com/office/powerpoint/2010/main" val="2527535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D9B4ED-E4BB-4015-8577-F6C24A674FA8}"/>
              </a:ext>
            </a:extLst>
          </p:cNvPr>
          <p:cNvSpPr>
            <a:spLocks noGrp="1"/>
          </p:cNvSpPr>
          <p:nvPr>
            <p:ph type="title"/>
          </p:nvPr>
        </p:nvSpPr>
        <p:spPr/>
        <p:txBody>
          <a:bodyPr/>
          <a:lstStyle/>
          <a:p>
            <a:r>
              <a:rPr lang="pt-BR" dirty="0"/>
              <a:t>Instrumentos: legitimação fundiária</a:t>
            </a:r>
          </a:p>
        </p:txBody>
      </p:sp>
      <p:sp>
        <p:nvSpPr>
          <p:cNvPr id="3" name="Espaço Reservado para Conteúdo 2">
            <a:extLst>
              <a:ext uri="{FF2B5EF4-FFF2-40B4-BE49-F238E27FC236}">
                <a16:creationId xmlns:a16="http://schemas.microsoft.com/office/drawing/2014/main" id="{ED2E3E45-26AE-4513-8808-CBD530DFE850}"/>
              </a:ext>
            </a:extLst>
          </p:cNvPr>
          <p:cNvSpPr>
            <a:spLocks noGrp="1"/>
          </p:cNvSpPr>
          <p:nvPr>
            <p:ph idx="1"/>
          </p:nvPr>
        </p:nvSpPr>
        <p:spPr/>
        <p:txBody>
          <a:bodyPr>
            <a:normAutofit fontScale="92500" lnSpcReduction="10000"/>
          </a:bodyPr>
          <a:lstStyle/>
          <a:p>
            <a:pPr algn="just"/>
            <a:r>
              <a:rPr lang="pt-BR" dirty="0"/>
              <a:t>Art. 23. A legitimação fundiária constitui forma originária de aquisição do direito real de propriedade conferido por ato do poder público, exclusivamente no âmbito da </a:t>
            </a:r>
            <a:r>
              <a:rPr lang="pt-BR" dirty="0" err="1"/>
              <a:t>Reurb</a:t>
            </a:r>
            <a:r>
              <a:rPr lang="pt-BR" dirty="0"/>
              <a:t>, àquele que detiver em área pública ou possuir em área privada, como sua, unidade imobiliária com destinação urbana, integrante de núcleo urbano informal consolidado existente em 22 de dezembro de 2016. </a:t>
            </a:r>
          </a:p>
          <a:p>
            <a:pPr algn="just"/>
            <a:r>
              <a:rPr lang="pt-BR" dirty="0"/>
              <a:t>A legitimação fundiária de imóvel público atenta contra a regra da imprescritibilidade dos bens públicos (CF, art. 183, §3º). É mais juridicamente apropriado simplesmente fazer a doação do imóvel. </a:t>
            </a:r>
          </a:p>
          <a:p>
            <a:pPr algn="just"/>
            <a:r>
              <a:rPr lang="pt-BR" dirty="0"/>
              <a:t>A legitimação fundiária de imóvel privado atenta contra o direito de propriedade (CF, art. 5º, XXII). </a:t>
            </a:r>
          </a:p>
          <a:p>
            <a:endParaRPr lang="pt-BR" dirty="0"/>
          </a:p>
        </p:txBody>
      </p:sp>
    </p:spTree>
    <p:extLst>
      <p:ext uri="{BB962C8B-B14F-4D97-AF65-F5344CB8AC3E}">
        <p14:creationId xmlns:p14="http://schemas.microsoft.com/office/powerpoint/2010/main" val="1981142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195D2D-9023-4E74-B4EE-5B754006667F}"/>
              </a:ext>
            </a:extLst>
          </p:cNvPr>
          <p:cNvSpPr>
            <a:spLocks noGrp="1"/>
          </p:cNvSpPr>
          <p:nvPr>
            <p:ph type="title"/>
          </p:nvPr>
        </p:nvSpPr>
        <p:spPr/>
        <p:txBody>
          <a:bodyPr/>
          <a:lstStyle/>
          <a:p>
            <a:r>
              <a:rPr lang="pt-BR" dirty="0"/>
              <a:t>Instrumentos: legitimação de posse</a:t>
            </a:r>
          </a:p>
        </p:txBody>
      </p:sp>
      <p:sp>
        <p:nvSpPr>
          <p:cNvPr id="3" name="Espaço Reservado para Conteúdo 2">
            <a:extLst>
              <a:ext uri="{FF2B5EF4-FFF2-40B4-BE49-F238E27FC236}">
                <a16:creationId xmlns:a16="http://schemas.microsoft.com/office/drawing/2014/main" id="{E0ADE4C9-FA8C-4837-83AF-DDC1B7281BC2}"/>
              </a:ext>
            </a:extLst>
          </p:cNvPr>
          <p:cNvSpPr>
            <a:spLocks noGrp="1"/>
          </p:cNvSpPr>
          <p:nvPr>
            <p:ph idx="1"/>
          </p:nvPr>
        </p:nvSpPr>
        <p:spPr/>
        <p:txBody>
          <a:bodyPr>
            <a:noAutofit/>
          </a:bodyPr>
          <a:lstStyle/>
          <a:p>
            <a:pPr algn="just"/>
            <a:r>
              <a:rPr lang="pt-BR" sz="1600" dirty="0"/>
              <a:t>Art. 25. A legitimação de posse, instrumento de uso exclusivo para fins de regularização fundiária, constitui ato do poder público destinado a conferir título, por meio do qual fica reconhecida a posse de imóvel objeto da </a:t>
            </a:r>
            <a:r>
              <a:rPr lang="pt-BR" sz="1600" dirty="0" err="1"/>
              <a:t>Reurb</a:t>
            </a:r>
            <a:r>
              <a:rPr lang="pt-BR" sz="1600" dirty="0"/>
              <a:t>, com a identificação de seus ocupantes, do tempo da ocupação e da natureza da posse, o qual é conversível em direito real de propriedade, na forma desta Lei. </a:t>
            </a:r>
          </a:p>
          <a:p>
            <a:pPr marL="0" indent="0" algn="just">
              <a:buNone/>
            </a:pPr>
            <a:r>
              <a:rPr lang="pt-BR" sz="1600" dirty="0"/>
              <a:t>    § 1º A legitimação de posse poderá ser transferida por </a:t>
            </a:r>
            <a:r>
              <a:rPr lang="pt-BR" sz="1600" b="1" dirty="0"/>
              <a:t>causa mortis </a:t>
            </a:r>
            <a:r>
              <a:rPr lang="pt-BR" sz="1600" dirty="0"/>
              <a:t>ou por ato </a:t>
            </a:r>
            <a:r>
              <a:rPr lang="pt-BR" sz="1600" b="1" dirty="0" err="1"/>
              <a:t>inter</a:t>
            </a:r>
            <a:r>
              <a:rPr lang="pt-BR" sz="1600" b="1" dirty="0"/>
              <a:t> vivos </a:t>
            </a:r>
            <a:r>
              <a:rPr lang="pt-BR" sz="1600" dirty="0"/>
              <a:t>. </a:t>
            </a:r>
          </a:p>
          <a:p>
            <a:pPr marL="0" indent="0" algn="just">
              <a:buNone/>
            </a:pPr>
            <a:r>
              <a:rPr lang="pt-BR" sz="1600" dirty="0"/>
              <a:t>    § 2º A legitimação de posse não se aplica aos imóveis urbanos situados em área de titularidade do poder público. </a:t>
            </a:r>
          </a:p>
          <a:p>
            <a:pPr marL="0" indent="0" algn="just">
              <a:buNone/>
            </a:pPr>
            <a:r>
              <a:rPr lang="pt-BR" sz="1600" dirty="0"/>
              <a:t>    Art. 26. Sem prejuízo dos direitos decorrentes do exercício da posse mansa e pacífica no tempo, aquele em cujo favor for expedido título de legitimação de posse, decorrido o prazo de cinco anos de seu registro, terá a conversão automática dele em título de propriedade, desde que atendidos os termos e as condições do </a:t>
            </a:r>
            <a:r>
              <a:rPr lang="pt-BR" sz="1600" dirty="0">
                <a:hlinkClick r:id="rId2"/>
              </a:rPr>
              <a:t>art. 183 da Constituição Federal </a:t>
            </a:r>
            <a:r>
              <a:rPr lang="pt-BR" sz="1600" dirty="0"/>
              <a:t>, independentemente de prévia provocação ou prática de ato registral. </a:t>
            </a:r>
          </a:p>
          <a:p>
            <a:pPr marL="0" indent="0" algn="just">
              <a:buNone/>
            </a:pPr>
            <a:r>
              <a:rPr lang="pt-BR" sz="1600" dirty="0"/>
              <a:t>     § 1º Nos casos não contemplados pelo </a:t>
            </a:r>
            <a:r>
              <a:rPr lang="pt-BR" sz="1600" dirty="0">
                <a:hlinkClick r:id="rId2"/>
              </a:rPr>
              <a:t>art. 183 da Constituição Federal, </a:t>
            </a:r>
            <a:r>
              <a:rPr lang="pt-BR" sz="1600" dirty="0"/>
              <a:t>o título de legitimação de posse poderá ser convertido em título de propriedade, desde que satisfeitos os requisitos de usucapião estabelecidos na legislação em vigor, a requerimento do interessado, perante o registro de imóveis competente . </a:t>
            </a:r>
          </a:p>
          <a:p>
            <a:pPr algn="just"/>
            <a:r>
              <a:rPr lang="pt-BR" sz="1600" dirty="0"/>
              <a:t> Na prática, outorgou-se ao Poder Público um instrumento de usucapião administrativa.</a:t>
            </a:r>
          </a:p>
        </p:txBody>
      </p:sp>
    </p:spTree>
    <p:extLst>
      <p:ext uri="{BB962C8B-B14F-4D97-AF65-F5344CB8AC3E}">
        <p14:creationId xmlns:p14="http://schemas.microsoft.com/office/powerpoint/2010/main" val="1292965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C82297-C787-4708-9D4B-EF75C12E95BF}"/>
              </a:ext>
            </a:extLst>
          </p:cNvPr>
          <p:cNvSpPr>
            <a:spLocks noGrp="1"/>
          </p:cNvSpPr>
          <p:nvPr>
            <p:ph type="title"/>
          </p:nvPr>
        </p:nvSpPr>
        <p:spPr/>
        <p:txBody>
          <a:bodyPr/>
          <a:lstStyle/>
          <a:p>
            <a:r>
              <a:rPr lang="pt-BR" dirty="0"/>
              <a:t>Procedimento</a:t>
            </a:r>
          </a:p>
        </p:txBody>
      </p:sp>
      <p:sp>
        <p:nvSpPr>
          <p:cNvPr id="3" name="Espaço Reservado para Conteúdo 2">
            <a:extLst>
              <a:ext uri="{FF2B5EF4-FFF2-40B4-BE49-F238E27FC236}">
                <a16:creationId xmlns:a16="http://schemas.microsoft.com/office/drawing/2014/main" id="{CD6BEAA6-67A0-4108-B977-2B9CAC94763C}"/>
              </a:ext>
            </a:extLst>
          </p:cNvPr>
          <p:cNvSpPr>
            <a:spLocks noGrp="1"/>
          </p:cNvSpPr>
          <p:nvPr>
            <p:ph idx="1"/>
          </p:nvPr>
        </p:nvSpPr>
        <p:spPr/>
        <p:txBody>
          <a:bodyPr>
            <a:noAutofit/>
          </a:bodyPr>
          <a:lstStyle/>
          <a:p>
            <a:pPr marL="0" indent="0">
              <a:buNone/>
            </a:pPr>
            <a:r>
              <a:rPr lang="pt-BR" sz="1900" dirty="0"/>
              <a:t>Art. 28. A </a:t>
            </a:r>
            <a:r>
              <a:rPr lang="pt-BR" sz="1900" dirty="0" err="1"/>
              <a:t>Reurb</a:t>
            </a:r>
            <a:r>
              <a:rPr lang="pt-BR" sz="1900" dirty="0"/>
              <a:t> obedecerá às seguintes fases: </a:t>
            </a:r>
          </a:p>
          <a:p>
            <a:pPr marL="0" indent="0">
              <a:buNone/>
            </a:pPr>
            <a:r>
              <a:rPr lang="pt-BR" sz="1900" dirty="0"/>
              <a:t>I - requerimento dos legitimados; </a:t>
            </a:r>
          </a:p>
          <a:p>
            <a:pPr marL="0" indent="0">
              <a:buNone/>
            </a:pPr>
            <a:r>
              <a:rPr lang="pt-BR" sz="1900" dirty="0"/>
              <a:t>II - processamento administrativo do requerimento, no qual será conferido prazo para manifestação dos titulares de direitos reais sobre o imóvel e dos confrontantes; </a:t>
            </a:r>
          </a:p>
          <a:p>
            <a:pPr marL="0" indent="0">
              <a:buNone/>
            </a:pPr>
            <a:r>
              <a:rPr lang="pt-BR" sz="1900" dirty="0"/>
              <a:t>III - elaboração do projeto de regularização fundiária; </a:t>
            </a:r>
          </a:p>
          <a:p>
            <a:pPr marL="0" indent="0">
              <a:buNone/>
            </a:pPr>
            <a:r>
              <a:rPr lang="pt-BR" sz="1900" dirty="0"/>
              <a:t>IV - saneamento do processo administrativo; </a:t>
            </a:r>
          </a:p>
          <a:p>
            <a:pPr marL="0" indent="0">
              <a:buNone/>
            </a:pPr>
            <a:r>
              <a:rPr lang="pt-BR" sz="1900" dirty="0"/>
              <a:t>V - decisão da autoridade competente, mediante ato formal, ao qual se dará publicidade; </a:t>
            </a:r>
          </a:p>
          <a:p>
            <a:pPr marL="0" indent="0">
              <a:buNone/>
            </a:pPr>
            <a:r>
              <a:rPr lang="pt-BR" sz="1900" dirty="0"/>
              <a:t>VI - expedição da CRF pelo Município; e </a:t>
            </a:r>
          </a:p>
          <a:p>
            <a:pPr marL="0" indent="0">
              <a:buNone/>
            </a:pPr>
            <a:r>
              <a:rPr lang="pt-BR" sz="1900" dirty="0"/>
              <a:t>VII - registro da CRF e do projeto de regularização fundiária aprovado perante o oficial do cartório de registro de imóveis em que se situe a unidade imobiliária com destinação urbana regularizada. </a:t>
            </a:r>
          </a:p>
        </p:txBody>
      </p:sp>
    </p:spTree>
    <p:extLst>
      <p:ext uri="{BB962C8B-B14F-4D97-AF65-F5344CB8AC3E}">
        <p14:creationId xmlns:p14="http://schemas.microsoft.com/office/powerpoint/2010/main" val="3998180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FDC629-0C74-4122-A8A1-585670E10BB5}"/>
              </a:ext>
            </a:extLst>
          </p:cNvPr>
          <p:cNvSpPr>
            <a:spLocks noGrp="1"/>
          </p:cNvSpPr>
          <p:nvPr>
            <p:ph type="title"/>
          </p:nvPr>
        </p:nvSpPr>
        <p:spPr/>
        <p:txBody>
          <a:bodyPr/>
          <a:lstStyle/>
          <a:p>
            <a:r>
              <a:rPr lang="pt-BR" dirty="0"/>
              <a:t>Legitimados</a:t>
            </a:r>
          </a:p>
        </p:txBody>
      </p:sp>
      <p:sp>
        <p:nvSpPr>
          <p:cNvPr id="3" name="Espaço Reservado para Conteúdo 2">
            <a:extLst>
              <a:ext uri="{FF2B5EF4-FFF2-40B4-BE49-F238E27FC236}">
                <a16:creationId xmlns:a16="http://schemas.microsoft.com/office/drawing/2014/main" id="{2FF0B4D5-97E8-4CC7-B077-8C1DEA9C6FC4}"/>
              </a:ext>
            </a:extLst>
          </p:cNvPr>
          <p:cNvSpPr>
            <a:spLocks noGrp="1"/>
          </p:cNvSpPr>
          <p:nvPr>
            <p:ph idx="1"/>
          </p:nvPr>
        </p:nvSpPr>
        <p:spPr/>
        <p:txBody>
          <a:bodyPr>
            <a:normAutofit fontScale="77500" lnSpcReduction="20000"/>
          </a:bodyPr>
          <a:lstStyle/>
          <a:p>
            <a:pPr algn="just"/>
            <a:r>
              <a:rPr lang="pt-BR" dirty="0"/>
              <a:t>Art. 14. Poderão requerer a </a:t>
            </a:r>
            <a:r>
              <a:rPr lang="pt-BR" dirty="0" err="1"/>
              <a:t>Reurb</a:t>
            </a:r>
            <a:r>
              <a:rPr lang="pt-BR" dirty="0"/>
              <a:t>: </a:t>
            </a:r>
          </a:p>
          <a:p>
            <a:pPr marL="0" indent="0" algn="just">
              <a:buNone/>
            </a:pPr>
            <a:r>
              <a:rPr lang="pt-BR" dirty="0"/>
              <a:t>I - a União, os Estados, o Distrito Federal e os Municípios, diretamente ou por meio de entidades da administração pública indireta; </a:t>
            </a:r>
          </a:p>
          <a:p>
            <a:pPr marL="0" indent="0" algn="just">
              <a:buNone/>
            </a:pPr>
            <a:r>
              <a:rPr lang="pt-BR" dirty="0"/>
              <a:t>II - os seus beneficiários, individual ou coletivamente, diretamente ou por meio de cooperativas habitacionais, associações de moradores, fundações, organizações sociais, organizações da sociedade civil de interesse público ou outras associações civis que tenham por finalidade atividades nas áreas de desenvolvimento urbano ou regularização fundiária urbana; </a:t>
            </a:r>
          </a:p>
          <a:p>
            <a:pPr marL="0" indent="0" algn="just">
              <a:buNone/>
            </a:pPr>
            <a:r>
              <a:rPr lang="pt-BR" dirty="0"/>
              <a:t>III - os proprietários de imóveis ou de terrenos, loteadores ou incorporadores; </a:t>
            </a:r>
          </a:p>
          <a:p>
            <a:pPr marL="0" indent="0" algn="just">
              <a:buNone/>
            </a:pPr>
            <a:r>
              <a:rPr lang="pt-BR" dirty="0"/>
              <a:t>IV - a Defensoria Pública, em nome dos beneficiários hipossuficientes; e </a:t>
            </a:r>
          </a:p>
          <a:p>
            <a:pPr marL="0" indent="0" algn="just">
              <a:buNone/>
            </a:pPr>
            <a:r>
              <a:rPr lang="pt-BR" dirty="0"/>
              <a:t>V - o Ministério Público. </a:t>
            </a:r>
          </a:p>
          <a:p>
            <a:pPr marL="0" indent="0" algn="just">
              <a:buNone/>
            </a:pPr>
            <a:r>
              <a:rPr lang="pt-BR" dirty="0"/>
              <a:t>§ 1º Os legitimados poderão promover todos os atos necessários à regularização fundiária, inclusive requerer os atos de registro. </a:t>
            </a:r>
          </a:p>
          <a:p>
            <a:endParaRPr lang="pt-BR" dirty="0"/>
          </a:p>
        </p:txBody>
      </p:sp>
    </p:spTree>
    <p:extLst>
      <p:ext uri="{BB962C8B-B14F-4D97-AF65-F5344CB8AC3E}">
        <p14:creationId xmlns:p14="http://schemas.microsoft.com/office/powerpoint/2010/main" val="926400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4C19EA-E287-4DC4-B1B7-C99FC6D836B3}"/>
              </a:ext>
            </a:extLst>
          </p:cNvPr>
          <p:cNvSpPr>
            <a:spLocks noGrp="1"/>
          </p:cNvSpPr>
          <p:nvPr>
            <p:ph type="title"/>
          </p:nvPr>
        </p:nvSpPr>
        <p:spPr/>
        <p:txBody>
          <a:bodyPr/>
          <a:lstStyle/>
          <a:p>
            <a:r>
              <a:rPr lang="pt-BR" dirty="0"/>
              <a:t>Decisão inicial do Município</a:t>
            </a:r>
          </a:p>
        </p:txBody>
      </p:sp>
      <p:sp>
        <p:nvSpPr>
          <p:cNvPr id="3" name="Espaço Reservado para Conteúdo 2">
            <a:extLst>
              <a:ext uri="{FF2B5EF4-FFF2-40B4-BE49-F238E27FC236}">
                <a16:creationId xmlns:a16="http://schemas.microsoft.com/office/drawing/2014/main" id="{41AC436E-C76C-4E7B-9C63-A8D0128DBD39}"/>
              </a:ext>
            </a:extLst>
          </p:cNvPr>
          <p:cNvSpPr>
            <a:spLocks noGrp="1"/>
          </p:cNvSpPr>
          <p:nvPr>
            <p:ph idx="1"/>
          </p:nvPr>
        </p:nvSpPr>
        <p:spPr/>
        <p:txBody>
          <a:bodyPr>
            <a:normAutofit lnSpcReduction="10000"/>
          </a:bodyPr>
          <a:lstStyle/>
          <a:p>
            <a:r>
              <a:rPr lang="pt-BR" dirty="0"/>
              <a:t>Classificação da </a:t>
            </a:r>
            <a:r>
              <a:rPr lang="pt-BR" dirty="0" err="1"/>
              <a:t>Reurb</a:t>
            </a:r>
            <a:r>
              <a:rPr lang="pt-BR" dirty="0"/>
              <a:t> é competência do Município, exceto quando a União ou o Estado instaurarem a </a:t>
            </a:r>
            <a:r>
              <a:rPr lang="pt-BR" dirty="0" err="1"/>
              <a:t>Reurb</a:t>
            </a:r>
            <a:r>
              <a:rPr lang="pt-BR" dirty="0"/>
              <a:t> (LRF, art. 30, inciso I e §1º).</a:t>
            </a:r>
          </a:p>
          <a:p>
            <a:r>
              <a:rPr lang="pt-BR" dirty="0"/>
              <a:t>O Município deve, em 180 dias, decidir sobre a instauração da </a:t>
            </a:r>
            <a:r>
              <a:rPr lang="pt-BR" dirty="0" err="1"/>
              <a:t>Reurb</a:t>
            </a:r>
            <a:r>
              <a:rPr lang="pt-BR" dirty="0"/>
              <a:t>, classificando-a, ou indeferir o requerimento. No silêncio, considerar-se-á instaurada a </a:t>
            </a:r>
            <a:r>
              <a:rPr lang="pt-BR" dirty="0" err="1"/>
              <a:t>Reurb</a:t>
            </a:r>
            <a:r>
              <a:rPr lang="pt-BR" dirty="0"/>
              <a:t> e de acordo com a classificação apontada pelo legitimado (LRF, art. 30, §§ 2º e 3º).</a:t>
            </a:r>
          </a:p>
          <a:p>
            <a:r>
              <a:rPr lang="pt-BR" dirty="0"/>
              <a:t>Busca pela titularidade da área (LRF, art. 31). Se a demarcação urbanística já houver sido feita pelos legitimados (União ou Estado), não é necessário.</a:t>
            </a:r>
          </a:p>
        </p:txBody>
      </p:sp>
    </p:spTree>
    <p:extLst>
      <p:ext uri="{BB962C8B-B14F-4D97-AF65-F5344CB8AC3E}">
        <p14:creationId xmlns:p14="http://schemas.microsoft.com/office/powerpoint/2010/main" val="2084012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97E3BE-5D0C-4350-9714-0E054343B32A}"/>
              </a:ext>
            </a:extLst>
          </p:cNvPr>
          <p:cNvSpPr>
            <a:spLocks noGrp="1"/>
          </p:cNvSpPr>
          <p:nvPr>
            <p:ph type="title"/>
          </p:nvPr>
        </p:nvSpPr>
        <p:spPr/>
        <p:txBody>
          <a:bodyPr/>
          <a:lstStyle/>
          <a:p>
            <a:r>
              <a:rPr lang="pt-BR" dirty="0"/>
              <a:t>Plano de regularização fundiária</a:t>
            </a:r>
          </a:p>
        </p:txBody>
      </p:sp>
      <p:sp>
        <p:nvSpPr>
          <p:cNvPr id="3" name="Espaço Reservado para Conteúdo 2">
            <a:extLst>
              <a:ext uri="{FF2B5EF4-FFF2-40B4-BE49-F238E27FC236}">
                <a16:creationId xmlns:a16="http://schemas.microsoft.com/office/drawing/2014/main" id="{2E773908-E59B-4685-A7D2-9DF01FB12EE2}"/>
              </a:ext>
            </a:extLst>
          </p:cNvPr>
          <p:cNvSpPr>
            <a:spLocks noGrp="1"/>
          </p:cNvSpPr>
          <p:nvPr>
            <p:ph idx="1"/>
          </p:nvPr>
        </p:nvSpPr>
        <p:spPr/>
        <p:txBody>
          <a:bodyPr>
            <a:normAutofit lnSpcReduction="10000"/>
          </a:bodyPr>
          <a:lstStyle/>
          <a:p>
            <a:pPr algn="just"/>
            <a:r>
              <a:rPr lang="pt-BR" dirty="0"/>
              <a:t>É obrigatório para qualquer </a:t>
            </a:r>
            <a:r>
              <a:rPr lang="pt-BR" dirty="0" err="1"/>
              <a:t>Reurb</a:t>
            </a:r>
            <a:r>
              <a:rPr lang="pt-BR" dirty="0"/>
              <a:t>, exceto no caso de </a:t>
            </a:r>
            <a:r>
              <a:rPr lang="pt-BR" dirty="0" err="1"/>
              <a:t>Reurb</a:t>
            </a:r>
            <a:r>
              <a:rPr lang="pt-BR" dirty="0"/>
              <a:t> inominada ou quando o núcleo já estiver regularizado e registrado, estando pendente apenas a titulação dos ocupantes (Decreto 9.310/18, art. 21, §2º).</a:t>
            </a:r>
          </a:p>
          <a:p>
            <a:pPr algn="just"/>
            <a:r>
              <a:rPr lang="pt-BR" dirty="0"/>
              <a:t>Não há necessidade ART ou RTT, se o responsável técnico for servidor público (Decreto 9.310/18, art. 21, §2º).</a:t>
            </a:r>
          </a:p>
          <a:p>
            <a:pPr algn="just"/>
            <a:r>
              <a:rPr lang="pt-BR" dirty="0"/>
              <a:t>A responsabilidade pela elaboração:</a:t>
            </a:r>
          </a:p>
          <a:p>
            <a:pPr marL="514350" indent="-514350" algn="just">
              <a:buAutoNum type="romanLcParenBoth"/>
            </a:pPr>
            <a:r>
              <a:rPr lang="pt-BR" dirty="0" err="1"/>
              <a:t>Reurb</a:t>
            </a:r>
            <a:r>
              <a:rPr lang="pt-BR" dirty="0"/>
              <a:t>-S: é do Município ou, caso a área seja pública, do respectivo titular, segundo o que dispuser o ajuste;</a:t>
            </a:r>
          </a:p>
          <a:p>
            <a:pPr marL="514350" indent="-514350" algn="just">
              <a:buAutoNum type="romanLcParenBoth"/>
            </a:pPr>
            <a:r>
              <a:rPr lang="pt-BR" dirty="0" err="1"/>
              <a:t>Reurb</a:t>
            </a:r>
            <a:r>
              <a:rPr lang="pt-BR" dirty="0"/>
              <a:t>-E: é dos potenciais beneficiários ou requerentes privados.</a:t>
            </a:r>
          </a:p>
          <a:p>
            <a:endParaRPr lang="pt-BR" dirty="0"/>
          </a:p>
        </p:txBody>
      </p:sp>
    </p:spTree>
    <p:extLst>
      <p:ext uri="{BB962C8B-B14F-4D97-AF65-F5344CB8AC3E}">
        <p14:creationId xmlns:p14="http://schemas.microsoft.com/office/powerpoint/2010/main" val="3937896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719CFB-F794-4989-B043-AA0AC4055AC0}"/>
              </a:ext>
            </a:extLst>
          </p:cNvPr>
          <p:cNvSpPr>
            <a:spLocks noGrp="1"/>
          </p:cNvSpPr>
          <p:nvPr>
            <p:ph type="title"/>
          </p:nvPr>
        </p:nvSpPr>
        <p:spPr/>
        <p:txBody>
          <a:bodyPr/>
          <a:lstStyle/>
          <a:p>
            <a:r>
              <a:rPr lang="pt-BR" dirty="0"/>
              <a:t>O contexto das ocupações urbanas irregulares</a:t>
            </a:r>
          </a:p>
        </p:txBody>
      </p:sp>
      <p:sp>
        <p:nvSpPr>
          <p:cNvPr id="3" name="Espaço Reservado para Conteúdo 2">
            <a:extLst>
              <a:ext uri="{FF2B5EF4-FFF2-40B4-BE49-F238E27FC236}">
                <a16:creationId xmlns:a16="http://schemas.microsoft.com/office/drawing/2014/main" id="{52EC28AC-4125-4B71-AEF2-83573F3C50C5}"/>
              </a:ext>
            </a:extLst>
          </p:cNvPr>
          <p:cNvSpPr>
            <a:spLocks noGrp="1"/>
          </p:cNvSpPr>
          <p:nvPr>
            <p:ph idx="1"/>
          </p:nvPr>
        </p:nvSpPr>
        <p:spPr/>
        <p:txBody>
          <a:bodyPr>
            <a:normAutofit fontScale="62500" lnSpcReduction="20000"/>
          </a:bodyPr>
          <a:lstStyle/>
          <a:p>
            <a:pPr algn="just"/>
            <a:r>
              <a:rPr lang="pt-BR" sz="2900" dirty="0"/>
              <a:t>11.425.644 brasileiros vivem em ocupações irregulares, equivalente a 6% da população do país. Em </a:t>
            </a:r>
            <a:r>
              <a:rPr lang="pt-BR" sz="2900" dirty="0" err="1"/>
              <a:t>teresina</a:t>
            </a:r>
            <a:r>
              <a:rPr lang="pt-BR" sz="2900" dirty="0"/>
              <a:t>, 131.451 pessoas vivem nessa condição. (Censo demográfico 2010 do IBGE sobre aglomerados urbanos subnormais, Tabela 1).</a:t>
            </a:r>
          </a:p>
          <a:p>
            <a:pPr algn="just"/>
            <a:r>
              <a:rPr lang="pt-BR" sz="2900" dirty="0"/>
              <a:t>Fracasso das políticas de habitação às classes menos favorecidas ao longo do século passado resultando em: </a:t>
            </a:r>
          </a:p>
          <a:p>
            <a:pPr marL="0" indent="0" algn="just">
              <a:buNone/>
            </a:pPr>
            <a:r>
              <a:rPr lang="pt-BR" sz="2900" dirty="0"/>
              <a:t>(i) habitações fora dos padrões urbanísticos; </a:t>
            </a:r>
          </a:p>
          <a:p>
            <a:pPr marL="0" indent="0" algn="just">
              <a:buNone/>
            </a:pPr>
            <a:r>
              <a:rPr lang="pt-BR" sz="2900" dirty="0"/>
              <a:t>(</a:t>
            </a:r>
            <a:r>
              <a:rPr lang="pt-BR" sz="2900" dirty="0" err="1"/>
              <a:t>ii</a:t>
            </a:r>
            <a:r>
              <a:rPr lang="pt-BR" sz="2900" dirty="0"/>
              <a:t>) ocupantes destituídos de títulos de propriedade. Sistema alemão de aquisição de propriedade imobiliária mediante registro do título (art. 1.245 do CC-02);</a:t>
            </a:r>
          </a:p>
          <a:p>
            <a:pPr marL="0" indent="0" algn="just">
              <a:buNone/>
            </a:pPr>
            <a:r>
              <a:rPr lang="pt-BR" sz="2900" dirty="0"/>
              <a:t>(</a:t>
            </a:r>
            <a:r>
              <a:rPr lang="pt-BR" sz="2900" dirty="0" err="1"/>
              <a:t>iii</a:t>
            </a:r>
            <a:r>
              <a:rPr lang="pt-BR" sz="2900" dirty="0"/>
              <a:t>) ausência da oferta de serviços públicos;</a:t>
            </a:r>
          </a:p>
          <a:p>
            <a:pPr marL="0" indent="0" algn="just">
              <a:buNone/>
            </a:pPr>
            <a:r>
              <a:rPr lang="pt-BR" sz="2900" dirty="0"/>
              <a:t>(</a:t>
            </a:r>
            <a:r>
              <a:rPr lang="pt-BR" sz="2900" dirty="0" err="1"/>
              <a:t>iv</a:t>
            </a:r>
            <a:r>
              <a:rPr lang="pt-BR" sz="2900" dirty="0"/>
              <a:t>) problemas ambientais (por exemplo, invasões em Áreas de Preservação Permanente);</a:t>
            </a:r>
          </a:p>
          <a:p>
            <a:pPr marL="0" indent="0" algn="just">
              <a:buNone/>
            </a:pPr>
            <a:r>
              <a:rPr lang="pt-BR" sz="2900" dirty="0"/>
              <a:t>(v) problemas de segurança pública (por exemplo, o caso do Rio de Janeiro);</a:t>
            </a:r>
          </a:p>
          <a:p>
            <a:pPr marL="0" indent="0" algn="just">
              <a:buNone/>
            </a:pPr>
            <a:r>
              <a:rPr lang="pt-BR" sz="2900" dirty="0"/>
              <a:t>(vi) desigualdade social.</a:t>
            </a:r>
          </a:p>
          <a:p>
            <a:endParaRPr lang="pt-BR" dirty="0"/>
          </a:p>
        </p:txBody>
      </p:sp>
    </p:spTree>
    <p:extLst>
      <p:ext uri="{BB962C8B-B14F-4D97-AF65-F5344CB8AC3E}">
        <p14:creationId xmlns:p14="http://schemas.microsoft.com/office/powerpoint/2010/main" val="835830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6281D2-6D68-4A14-92A7-17868931087D}"/>
              </a:ext>
            </a:extLst>
          </p:cNvPr>
          <p:cNvSpPr>
            <a:spLocks noGrp="1"/>
          </p:cNvSpPr>
          <p:nvPr>
            <p:ph type="title"/>
          </p:nvPr>
        </p:nvSpPr>
        <p:spPr/>
        <p:txBody>
          <a:bodyPr/>
          <a:lstStyle/>
          <a:p>
            <a:r>
              <a:rPr lang="pt-BR" dirty="0"/>
              <a:t>Projeto de regularização fundiária</a:t>
            </a:r>
          </a:p>
        </p:txBody>
      </p:sp>
      <p:sp>
        <p:nvSpPr>
          <p:cNvPr id="3" name="Espaço Reservado para Conteúdo 2">
            <a:extLst>
              <a:ext uri="{FF2B5EF4-FFF2-40B4-BE49-F238E27FC236}">
                <a16:creationId xmlns:a16="http://schemas.microsoft.com/office/drawing/2014/main" id="{847FB87A-942A-4E92-B81B-A39B7B420A74}"/>
              </a:ext>
            </a:extLst>
          </p:cNvPr>
          <p:cNvSpPr>
            <a:spLocks noGrp="1"/>
          </p:cNvSpPr>
          <p:nvPr>
            <p:ph idx="1"/>
          </p:nvPr>
        </p:nvSpPr>
        <p:spPr/>
        <p:txBody>
          <a:bodyPr>
            <a:normAutofit fontScale="40000" lnSpcReduction="20000"/>
          </a:bodyPr>
          <a:lstStyle/>
          <a:p>
            <a:pPr algn="just"/>
            <a:r>
              <a:rPr lang="pt-BR" sz="4800" dirty="0"/>
              <a:t>Art. 35. O projeto de regularização fundiária conterá, no mínimo: </a:t>
            </a:r>
          </a:p>
          <a:p>
            <a:pPr marL="0" indent="0" algn="just">
              <a:buNone/>
            </a:pPr>
            <a:r>
              <a:rPr lang="pt-BR" sz="4800" dirty="0"/>
              <a:t>I - levantamento planialtimétrico e cadastral, com georreferenciamento, subscrito por profissional competente, acompanhado de Anotação de Responsabilidade Técnica (ART) ou Registro de Responsabilidade Técnica (RRT), que demonstrará as unidades, as construções, o sistema viário, as áreas públicas, os acidentes geográficos e os demais elementos caracterizadores do núcleo a ser regularizado; </a:t>
            </a:r>
          </a:p>
          <a:p>
            <a:pPr marL="0" indent="0" algn="just">
              <a:buNone/>
            </a:pPr>
            <a:r>
              <a:rPr lang="pt-BR" sz="4800" dirty="0"/>
              <a:t>II - planta do perímetro do núcleo urbano informal com demonstração das matrículas ou transcrições atingidas, quando for possível; </a:t>
            </a:r>
          </a:p>
          <a:p>
            <a:pPr marL="0" indent="0" algn="just">
              <a:buNone/>
            </a:pPr>
            <a:r>
              <a:rPr lang="pt-BR" sz="4800" dirty="0">
                <a:solidFill>
                  <a:schemeClr val="bg1"/>
                </a:solidFill>
              </a:rPr>
              <a:t>III - estudo preliminar das desconformidades e da situação jurídica, urbanística e ambiental; </a:t>
            </a:r>
          </a:p>
          <a:p>
            <a:pPr marL="0" indent="0" algn="just">
              <a:buNone/>
            </a:pPr>
            <a:r>
              <a:rPr lang="pt-BR" sz="4800" dirty="0">
                <a:solidFill>
                  <a:schemeClr val="bg1"/>
                </a:solidFill>
              </a:rPr>
              <a:t>IV - projeto urbanístico;</a:t>
            </a:r>
            <a:r>
              <a:rPr lang="pt-BR" sz="4800" dirty="0"/>
              <a:t> </a:t>
            </a:r>
          </a:p>
          <a:p>
            <a:pPr marL="0" indent="0" algn="just">
              <a:buNone/>
            </a:pPr>
            <a:r>
              <a:rPr lang="pt-BR" sz="4800" dirty="0"/>
              <a:t>V - memoriais descritivos; </a:t>
            </a:r>
          </a:p>
          <a:p>
            <a:pPr marL="0" indent="0">
              <a:buNone/>
            </a:pPr>
            <a:endParaRPr lang="pt-BR" dirty="0"/>
          </a:p>
        </p:txBody>
      </p:sp>
    </p:spTree>
    <p:extLst>
      <p:ext uri="{BB962C8B-B14F-4D97-AF65-F5344CB8AC3E}">
        <p14:creationId xmlns:p14="http://schemas.microsoft.com/office/powerpoint/2010/main" val="1494422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4BB8C5-C87D-46D6-9E65-938CA40ED58F}"/>
              </a:ext>
            </a:extLst>
          </p:cNvPr>
          <p:cNvSpPr>
            <a:spLocks noGrp="1"/>
          </p:cNvSpPr>
          <p:nvPr>
            <p:ph type="title"/>
          </p:nvPr>
        </p:nvSpPr>
        <p:spPr/>
        <p:txBody>
          <a:bodyPr/>
          <a:lstStyle/>
          <a:p>
            <a:r>
              <a:rPr lang="pt-BR" dirty="0"/>
              <a:t>Projeto de regularização fundiária</a:t>
            </a:r>
          </a:p>
        </p:txBody>
      </p:sp>
      <p:sp>
        <p:nvSpPr>
          <p:cNvPr id="3" name="Espaço Reservado para Conteúdo 2">
            <a:extLst>
              <a:ext uri="{FF2B5EF4-FFF2-40B4-BE49-F238E27FC236}">
                <a16:creationId xmlns:a16="http://schemas.microsoft.com/office/drawing/2014/main" id="{87C753EE-9769-49C6-B929-182F33F781F3}"/>
              </a:ext>
            </a:extLst>
          </p:cNvPr>
          <p:cNvSpPr>
            <a:spLocks noGrp="1"/>
          </p:cNvSpPr>
          <p:nvPr>
            <p:ph idx="1"/>
          </p:nvPr>
        </p:nvSpPr>
        <p:spPr/>
        <p:txBody>
          <a:bodyPr>
            <a:normAutofit fontScale="77500" lnSpcReduction="20000"/>
          </a:bodyPr>
          <a:lstStyle/>
          <a:p>
            <a:pPr marL="0" indent="0" algn="just">
              <a:buNone/>
            </a:pPr>
            <a:r>
              <a:rPr lang="pt-BR" dirty="0">
                <a:solidFill>
                  <a:schemeClr val="bg1"/>
                </a:solidFill>
              </a:rPr>
              <a:t>VI - proposta de soluções para questões ambientais, urbanísticas e de reassentamento dos ocupantes, quando for o caso; </a:t>
            </a:r>
          </a:p>
          <a:p>
            <a:pPr marL="0" indent="0" algn="just">
              <a:buNone/>
            </a:pPr>
            <a:r>
              <a:rPr lang="pt-BR" dirty="0"/>
              <a:t>VII - estudo técnico para situação de risco, quando for o caso; </a:t>
            </a:r>
          </a:p>
          <a:p>
            <a:pPr marL="0" indent="0" algn="just">
              <a:buNone/>
            </a:pPr>
            <a:r>
              <a:rPr lang="pt-BR" dirty="0">
                <a:solidFill>
                  <a:schemeClr val="bg1"/>
                </a:solidFill>
              </a:rPr>
              <a:t>VIII - estudo técnico ambiental, para os fins previstos nesta Lei, quando for o caso; </a:t>
            </a:r>
          </a:p>
          <a:p>
            <a:pPr marL="0" indent="0" algn="just">
              <a:buNone/>
            </a:pPr>
            <a:r>
              <a:rPr lang="pt-BR" dirty="0">
                <a:solidFill>
                  <a:schemeClr val="bg1"/>
                </a:solidFill>
              </a:rPr>
              <a:t>IX - cronograma físico de serviços e implantação de obras de infraestrutura essencial, compensações urbanísticas, ambientais e outras, quando houver, definidas por ocasião da aprovação do projeto de regularização fundiária; e </a:t>
            </a:r>
          </a:p>
          <a:p>
            <a:pPr marL="0" indent="0" algn="just">
              <a:buNone/>
            </a:pPr>
            <a:r>
              <a:rPr lang="pt-BR" dirty="0">
                <a:solidFill>
                  <a:schemeClr val="bg1"/>
                </a:solidFill>
              </a:rPr>
              <a:t>X - termo de compromisso a ser assinado pelos responsáveis, públicos ou privados, pelo cumprimento do cronograma físico definido no inciso IX deste artigo. </a:t>
            </a:r>
          </a:p>
          <a:p>
            <a:pPr marL="0" indent="0" algn="just">
              <a:buNone/>
            </a:pPr>
            <a:r>
              <a:rPr lang="pt-BR" dirty="0"/>
              <a:t>Parágrafo único. O projeto de regularização fundiária deverá considerar as características da ocupação e da área ocupada para definir parâmetros urbanísticos e ambientais específicos, além de identificar os lotes, as vias de circulação e as áreas destinadas a uso público, quando for o caso. </a:t>
            </a:r>
          </a:p>
          <a:p>
            <a:endParaRPr lang="pt-BR" dirty="0"/>
          </a:p>
        </p:txBody>
      </p:sp>
    </p:spTree>
    <p:extLst>
      <p:ext uri="{BB962C8B-B14F-4D97-AF65-F5344CB8AC3E}">
        <p14:creationId xmlns:p14="http://schemas.microsoft.com/office/powerpoint/2010/main" val="1526263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71D20F-1CE1-49F0-A1FB-13FC681BE530}"/>
              </a:ext>
            </a:extLst>
          </p:cNvPr>
          <p:cNvSpPr>
            <a:spLocks noGrp="1"/>
          </p:cNvSpPr>
          <p:nvPr>
            <p:ph type="title"/>
          </p:nvPr>
        </p:nvSpPr>
        <p:spPr/>
        <p:txBody>
          <a:bodyPr/>
          <a:lstStyle/>
          <a:p>
            <a:r>
              <a:rPr lang="pt-BR" dirty="0"/>
              <a:t>Projeto de regularização fundiária</a:t>
            </a:r>
          </a:p>
        </p:txBody>
      </p:sp>
      <p:sp>
        <p:nvSpPr>
          <p:cNvPr id="3" name="Espaço Reservado para Conteúdo 2">
            <a:extLst>
              <a:ext uri="{FF2B5EF4-FFF2-40B4-BE49-F238E27FC236}">
                <a16:creationId xmlns:a16="http://schemas.microsoft.com/office/drawing/2014/main" id="{5888888C-27C3-42EF-BF1C-CE26E3B9C1C7}"/>
              </a:ext>
            </a:extLst>
          </p:cNvPr>
          <p:cNvSpPr>
            <a:spLocks noGrp="1"/>
          </p:cNvSpPr>
          <p:nvPr>
            <p:ph idx="1"/>
          </p:nvPr>
        </p:nvSpPr>
        <p:spPr/>
        <p:txBody>
          <a:bodyPr>
            <a:normAutofit fontScale="92500" lnSpcReduction="10000"/>
          </a:bodyPr>
          <a:lstStyle/>
          <a:p>
            <a:r>
              <a:rPr lang="pt-BR" dirty="0"/>
              <a:t>Art. 36. O projeto urbanístico de regularização fundiária deverá conter, no mínimo, indicação: </a:t>
            </a:r>
          </a:p>
          <a:p>
            <a:r>
              <a:rPr lang="pt-BR" dirty="0"/>
              <a:t>I - das áreas ocupadas, do sistema viário e das unidades imobiliárias, existentes ou projetadas; </a:t>
            </a:r>
          </a:p>
          <a:p>
            <a:r>
              <a:rPr lang="pt-BR" dirty="0"/>
              <a:t>II - das unidades imobiliárias a serem regularizadas, suas características, área, confrontações, localização, nome do logradouro e número de sua designação cadastral, se houver; </a:t>
            </a:r>
          </a:p>
          <a:p>
            <a:r>
              <a:rPr lang="pt-BR" dirty="0"/>
              <a:t>III - quando for o caso, das quadras e suas subdivisões em lotes ou as frações ideais vinculadas à unidade regularizada; </a:t>
            </a:r>
          </a:p>
          <a:p>
            <a:r>
              <a:rPr lang="pt-BR" dirty="0"/>
              <a:t>IV - dos logradouros, espaços livres, áreas destinadas a edifícios públicos e outros equipamentos urbanos, quando houver; </a:t>
            </a:r>
          </a:p>
          <a:p>
            <a:endParaRPr lang="pt-BR" dirty="0"/>
          </a:p>
        </p:txBody>
      </p:sp>
    </p:spTree>
    <p:extLst>
      <p:ext uri="{BB962C8B-B14F-4D97-AF65-F5344CB8AC3E}">
        <p14:creationId xmlns:p14="http://schemas.microsoft.com/office/powerpoint/2010/main" val="925473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7A753D-EBDB-4C25-97D6-78D3210F2D44}"/>
              </a:ext>
            </a:extLst>
          </p:cNvPr>
          <p:cNvSpPr>
            <a:spLocks noGrp="1"/>
          </p:cNvSpPr>
          <p:nvPr>
            <p:ph type="title"/>
          </p:nvPr>
        </p:nvSpPr>
        <p:spPr/>
        <p:txBody>
          <a:bodyPr/>
          <a:lstStyle/>
          <a:p>
            <a:r>
              <a:rPr lang="pt-BR" dirty="0"/>
              <a:t>Projeto de regularização fundiária</a:t>
            </a:r>
          </a:p>
        </p:txBody>
      </p:sp>
      <p:sp>
        <p:nvSpPr>
          <p:cNvPr id="3" name="Espaço Reservado para Conteúdo 2">
            <a:extLst>
              <a:ext uri="{FF2B5EF4-FFF2-40B4-BE49-F238E27FC236}">
                <a16:creationId xmlns:a16="http://schemas.microsoft.com/office/drawing/2014/main" id="{7F6FA106-0F39-4863-81D6-D6C79E9357E6}"/>
              </a:ext>
            </a:extLst>
          </p:cNvPr>
          <p:cNvSpPr>
            <a:spLocks noGrp="1"/>
          </p:cNvSpPr>
          <p:nvPr>
            <p:ph idx="1"/>
          </p:nvPr>
        </p:nvSpPr>
        <p:spPr/>
        <p:txBody>
          <a:bodyPr/>
          <a:lstStyle/>
          <a:p>
            <a:r>
              <a:rPr lang="pt-BR" dirty="0"/>
              <a:t>V - de eventuais áreas já usucapidas; </a:t>
            </a:r>
          </a:p>
          <a:p>
            <a:r>
              <a:rPr lang="pt-BR" dirty="0"/>
              <a:t>VI - das medidas de adequação para correção das desconformidades, quando necessárias; </a:t>
            </a:r>
          </a:p>
          <a:p>
            <a:r>
              <a:rPr lang="pt-BR" dirty="0"/>
              <a:t>VII - das medidas de adequação da mobilidade, acessibilidade, infraestrutura e relocação de edificações, quando necessárias; </a:t>
            </a:r>
          </a:p>
          <a:p>
            <a:r>
              <a:rPr lang="pt-BR" dirty="0"/>
              <a:t>VIII - das obras de infraestrutura essencial, quando necessárias; </a:t>
            </a:r>
          </a:p>
          <a:p>
            <a:r>
              <a:rPr lang="pt-BR" dirty="0"/>
              <a:t>IX - de outros requisitos que sejam definidos pelo Município. </a:t>
            </a:r>
          </a:p>
          <a:p>
            <a:endParaRPr lang="pt-BR" dirty="0"/>
          </a:p>
        </p:txBody>
      </p:sp>
    </p:spTree>
    <p:extLst>
      <p:ext uri="{BB962C8B-B14F-4D97-AF65-F5344CB8AC3E}">
        <p14:creationId xmlns:p14="http://schemas.microsoft.com/office/powerpoint/2010/main" val="31455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3AE5F5-5F3C-4278-8579-25EB2D000077}"/>
              </a:ext>
            </a:extLst>
          </p:cNvPr>
          <p:cNvSpPr>
            <a:spLocks noGrp="1"/>
          </p:cNvSpPr>
          <p:nvPr>
            <p:ph type="title"/>
          </p:nvPr>
        </p:nvSpPr>
        <p:spPr/>
        <p:txBody>
          <a:bodyPr/>
          <a:lstStyle/>
          <a:p>
            <a:r>
              <a:rPr lang="pt-BR" dirty="0"/>
              <a:t>Projeto de regularização fundiária</a:t>
            </a:r>
          </a:p>
        </p:txBody>
      </p:sp>
      <p:sp>
        <p:nvSpPr>
          <p:cNvPr id="3" name="Espaço Reservado para Conteúdo 2">
            <a:extLst>
              <a:ext uri="{FF2B5EF4-FFF2-40B4-BE49-F238E27FC236}">
                <a16:creationId xmlns:a16="http://schemas.microsoft.com/office/drawing/2014/main" id="{2923C907-B169-4878-A3BA-38AE9B215DA7}"/>
              </a:ext>
            </a:extLst>
          </p:cNvPr>
          <p:cNvSpPr>
            <a:spLocks noGrp="1"/>
          </p:cNvSpPr>
          <p:nvPr>
            <p:ph idx="1"/>
          </p:nvPr>
        </p:nvSpPr>
        <p:spPr>
          <a:xfrm>
            <a:off x="680321" y="2336872"/>
            <a:ext cx="9613861" cy="4521127"/>
          </a:xfrm>
        </p:spPr>
        <p:txBody>
          <a:bodyPr>
            <a:normAutofit fontScale="92500" lnSpcReduction="10000"/>
          </a:bodyPr>
          <a:lstStyle/>
          <a:p>
            <a:r>
              <a:rPr lang="pt-BR" dirty="0"/>
              <a:t>O plano serve como um levantamento de todas as irregularidades urbanísticas e ambientais do núcleo urbano informal consolidado. A lei dá um leque de opções ao Município:</a:t>
            </a:r>
          </a:p>
          <a:p>
            <a:pPr marL="0" indent="0">
              <a:buNone/>
            </a:pPr>
            <a:r>
              <a:rPr lang="pt-BR" dirty="0"/>
              <a:t>(i) Zoneamento misto: na </a:t>
            </a:r>
            <a:r>
              <a:rPr lang="pt-BR" dirty="0" err="1"/>
              <a:t>Reurb</a:t>
            </a:r>
            <a:r>
              <a:rPr lang="pt-BR" dirty="0"/>
              <a:t>, os Municípios e o Distrito Federal poderão admitir o uso misto de atividades como forma de promover a integração social e a geração de emprego e renda no núcleo urbano informal regularizado (LRF, art. 13, §4º); </a:t>
            </a:r>
          </a:p>
          <a:p>
            <a:pPr marL="0" indent="0">
              <a:buNone/>
            </a:pPr>
            <a:r>
              <a:rPr lang="pt-BR" dirty="0"/>
              <a:t>(</a:t>
            </a:r>
            <a:r>
              <a:rPr lang="pt-BR" dirty="0" err="1"/>
              <a:t>ii</a:t>
            </a:r>
            <a:r>
              <a:rPr lang="pt-BR" dirty="0"/>
              <a:t>) Flexibilização dos parâmetros urbanísticos e edilícios: os Municípios poderão dispensar as exigências relativas ao percentual e às dimensões de áreas destinadas ao uso público ou ao tamanho dos lotes regularizados, assim como a outros parâmetros urbanísticos e edilícios; </a:t>
            </a:r>
          </a:p>
          <a:p>
            <a:pPr marL="0" indent="0">
              <a:buNone/>
            </a:pPr>
            <a:r>
              <a:rPr lang="pt-BR" dirty="0"/>
              <a:t>(</a:t>
            </a:r>
            <a:r>
              <a:rPr lang="pt-BR" dirty="0" err="1"/>
              <a:t>iii</a:t>
            </a:r>
            <a:r>
              <a:rPr lang="pt-BR" dirty="0"/>
              <a:t>) Criação de parâmetros urbanísticos </a:t>
            </a:r>
            <a:r>
              <a:rPr lang="pt-BR" dirty="0" err="1"/>
              <a:t>específicios</a:t>
            </a:r>
            <a:r>
              <a:rPr lang="pt-BR" dirty="0"/>
              <a:t> (LRF, art. 35, § único);</a:t>
            </a:r>
          </a:p>
          <a:p>
            <a:pPr marL="0" indent="0">
              <a:buNone/>
            </a:pPr>
            <a:r>
              <a:rPr lang="pt-BR" dirty="0"/>
              <a:t>(</a:t>
            </a:r>
            <a:r>
              <a:rPr lang="pt-BR" dirty="0" err="1"/>
              <a:t>iv</a:t>
            </a:r>
            <a:r>
              <a:rPr lang="pt-BR" dirty="0"/>
              <a:t>) Compensações (LRF, art. 35, IX) ou medidas de adequação para correção das desconformidades, quando for o caso (LRF, art. 36, VI).</a:t>
            </a:r>
          </a:p>
        </p:txBody>
      </p:sp>
    </p:spTree>
    <p:extLst>
      <p:ext uri="{BB962C8B-B14F-4D97-AF65-F5344CB8AC3E}">
        <p14:creationId xmlns:p14="http://schemas.microsoft.com/office/powerpoint/2010/main" val="2385678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BC03FB-4238-483D-8F89-458346D0F11A}"/>
              </a:ext>
            </a:extLst>
          </p:cNvPr>
          <p:cNvSpPr>
            <a:spLocks noGrp="1"/>
          </p:cNvSpPr>
          <p:nvPr>
            <p:ph type="title"/>
          </p:nvPr>
        </p:nvSpPr>
        <p:spPr/>
        <p:txBody>
          <a:bodyPr>
            <a:normAutofit fontScale="90000"/>
          </a:bodyPr>
          <a:lstStyle/>
          <a:p>
            <a:br>
              <a:rPr lang="pt-BR" dirty="0"/>
            </a:br>
            <a:r>
              <a:rPr lang="pt-BR" dirty="0"/>
              <a:t>Projeto de regularização fundiária</a:t>
            </a:r>
            <a:br>
              <a:rPr lang="pt-BR" dirty="0"/>
            </a:br>
            <a:endParaRPr lang="pt-BR" dirty="0"/>
          </a:p>
        </p:txBody>
      </p:sp>
      <p:sp>
        <p:nvSpPr>
          <p:cNvPr id="3" name="Espaço Reservado para Conteúdo 2">
            <a:extLst>
              <a:ext uri="{FF2B5EF4-FFF2-40B4-BE49-F238E27FC236}">
                <a16:creationId xmlns:a16="http://schemas.microsoft.com/office/drawing/2014/main" id="{F87C38B4-7A44-4488-A11A-ADC4BF1B55CC}"/>
              </a:ext>
            </a:extLst>
          </p:cNvPr>
          <p:cNvSpPr>
            <a:spLocks noGrp="1"/>
          </p:cNvSpPr>
          <p:nvPr>
            <p:ph idx="1"/>
          </p:nvPr>
        </p:nvSpPr>
        <p:spPr/>
        <p:txBody>
          <a:bodyPr/>
          <a:lstStyle/>
          <a:p>
            <a:pPr algn="just"/>
            <a:r>
              <a:rPr lang="pt-BR" dirty="0"/>
              <a:t>No caso de medidas de compensação urbanísticas ou ambientais, a responsabilidade pela implementação das medidas:</a:t>
            </a:r>
          </a:p>
          <a:p>
            <a:pPr marL="0" indent="0" algn="just">
              <a:buNone/>
            </a:pPr>
            <a:r>
              <a:rPr lang="pt-BR" dirty="0"/>
              <a:t>(i) na </a:t>
            </a:r>
            <a:r>
              <a:rPr lang="pt-BR" dirty="0" err="1"/>
              <a:t>Reurb</a:t>
            </a:r>
            <a:r>
              <a:rPr lang="pt-BR" dirty="0"/>
              <a:t>-S: do Poder Público municipal;</a:t>
            </a:r>
          </a:p>
          <a:p>
            <a:pPr marL="0" indent="0" algn="just">
              <a:buNone/>
            </a:pPr>
            <a:r>
              <a:rPr lang="pt-BR" dirty="0"/>
              <a:t>(</a:t>
            </a:r>
            <a:r>
              <a:rPr lang="pt-BR" dirty="0" err="1"/>
              <a:t>ii</a:t>
            </a:r>
            <a:r>
              <a:rPr lang="pt-BR" dirty="0"/>
              <a:t>) na </a:t>
            </a:r>
            <a:r>
              <a:rPr lang="pt-BR" dirty="0" err="1"/>
              <a:t>Reurb</a:t>
            </a:r>
            <a:r>
              <a:rPr lang="pt-BR" dirty="0"/>
              <a:t>-E: os beneficiários ou requerentes privados, cabendo a escolha ao Poder Público municipal (LRF, art. 38, III), devendo ser celebrado termo de ajuste como condição para aprovação da </a:t>
            </a:r>
            <a:r>
              <a:rPr lang="pt-BR" dirty="0" err="1"/>
              <a:t>Reurb</a:t>
            </a:r>
            <a:r>
              <a:rPr lang="pt-BR" dirty="0"/>
              <a:t>-E.</a:t>
            </a:r>
          </a:p>
          <a:p>
            <a:endParaRPr lang="pt-BR" dirty="0"/>
          </a:p>
        </p:txBody>
      </p:sp>
    </p:spTree>
    <p:extLst>
      <p:ext uri="{BB962C8B-B14F-4D97-AF65-F5344CB8AC3E}">
        <p14:creationId xmlns:p14="http://schemas.microsoft.com/office/powerpoint/2010/main" val="2190448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F53F46-E4E1-4AE5-B513-0FC5C8053CFF}"/>
              </a:ext>
            </a:extLst>
          </p:cNvPr>
          <p:cNvSpPr>
            <a:spLocks noGrp="1"/>
          </p:cNvSpPr>
          <p:nvPr>
            <p:ph type="title"/>
          </p:nvPr>
        </p:nvSpPr>
        <p:spPr/>
        <p:txBody>
          <a:bodyPr/>
          <a:lstStyle/>
          <a:p>
            <a:r>
              <a:rPr lang="pt-BR" dirty="0"/>
              <a:t>Projeto de regularização fundiária</a:t>
            </a:r>
          </a:p>
        </p:txBody>
      </p:sp>
      <p:sp>
        <p:nvSpPr>
          <p:cNvPr id="3" name="Espaço Reservado para Conteúdo 2">
            <a:extLst>
              <a:ext uri="{FF2B5EF4-FFF2-40B4-BE49-F238E27FC236}">
                <a16:creationId xmlns:a16="http://schemas.microsoft.com/office/drawing/2014/main" id="{CBF0AAAB-4625-417E-8756-AD7F5026568B}"/>
              </a:ext>
            </a:extLst>
          </p:cNvPr>
          <p:cNvSpPr>
            <a:spLocks noGrp="1"/>
          </p:cNvSpPr>
          <p:nvPr>
            <p:ph idx="1"/>
          </p:nvPr>
        </p:nvSpPr>
        <p:spPr/>
        <p:txBody>
          <a:bodyPr>
            <a:normAutofit lnSpcReduction="10000"/>
          </a:bodyPr>
          <a:lstStyle/>
          <a:p>
            <a:r>
              <a:rPr lang="pt-BR" dirty="0"/>
              <a:t>Obras de infraestrutura essencial (LRF, art. 36, §1º):</a:t>
            </a:r>
          </a:p>
          <a:p>
            <a:pPr marL="0" indent="0" algn="just">
              <a:buNone/>
            </a:pPr>
            <a:r>
              <a:rPr lang="pt-BR" dirty="0"/>
              <a:t>(i) sistema de abastecimento de água potável, coletivo ou individual; </a:t>
            </a:r>
          </a:p>
          <a:p>
            <a:pPr marL="0" indent="0" algn="just">
              <a:buNone/>
            </a:pPr>
            <a:r>
              <a:rPr lang="pt-BR" dirty="0"/>
              <a:t>(</a:t>
            </a:r>
            <a:r>
              <a:rPr lang="pt-BR" dirty="0" err="1"/>
              <a:t>ii</a:t>
            </a:r>
            <a:r>
              <a:rPr lang="pt-BR" dirty="0"/>
              <a:t>) sistema de coleta e tratamento do esgotamento sanitário, coletivo ou individual; </a:t>
            </a:r>
          </a:p>
          <a:p>
            <a:pPr marL="0" indent="0" algn="just">
              <a:buNone/>
            </a:pPr>
            <a:r>
              <a:rPr lang="pt-BR" dirty="0"/>
              <a:t>(</a:t>
            </a:r>
            <a:r>
              <a:rPr lang="pt-BR" dirty="0" err="1"/>
              <a:t>iii</a:t>
            </a:r>
            <a:r>
              <a:rPr lang="pt-BR" dirty="0"/>
              <a:t>) rede de energia elétrica domiciliar; </a:t>
            </a:r>
          </a:p>
          <a:p>
            <a:pPr marL="0" indent="0" algn="just">
              <a:buNone/>
            </a:pPr>
            <a:r>
              <a:rPr lang="pt-BR" dirty="0"/>
              <a:t>(</a:t>
            </a:r>
            <a:r>
              <a:rPr lang="pt-BR" dirty="0" err="1"/>
              <a:t>iv</a:t>
            </a:r>
            <a:r>
              <a:rPr lang="pt-BR" dirty="0"/>
              <a:t>) soluções de drenagem, quando necessário; e </a:t>
            </a:r>
          </a:p>
          <a:p>
            <a:pPr marL="0" indent="0" algn="just">
              <a:buNone/>
            </a:pPr>
            <a:r>
              <a:rPr lang="pt-BR" dirty="0"/>
              <a:t>(v) outros equipamentos a serem definidos pelos Municípios em função das necessidades locais e características regionais. </a:t>
            </a:r>
          </a:p>
          <a:p>
            <a:endParaRPr lang="pt-BR" dirty="0"/>
          </a:p>
        </p:txBody>
      </p:sp>
    </p:spTree>
    <p:extLst>
      <p:ext uri="{BB962C8B-B14F-4D97-AF65-F5344CB8AC3E}">
        <p14:creationId xmlns:p14="http://schemas.microsoft.com/office/powerpoint/2010/main" val="3708078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A41B4E-F772-494C-84A8-9CC3D345806F}"/>
              </a:ext>
            </a:extLst>
          </p:cNvPr>
          <p:cNvSpPr>
            <a:spLocks noGrp="1"/>
          </p:cNvSpPr>
          <p:nvPr>
            <p:ph type="title"/>
          </p:nvPr>
        </p:nvSpPr>
        <p:spPr/>
        <p:txBody>
          <a:bodyPr/>
          <a:lstStyle/>
          <a:p>
            <a:r>
              <a:rPr lang="pt-BR" dirty="0"/>
              <a:t>Projeto de regularização fundiária</a:t>
            </a:r>
          </a:p>
        </p:txBody>
      </p:sp>
      <p:sp>
        <p:nvSpPr>
          <p:cNvPr id="3" name="Espaço Reservado para Conteúdo 2">
            <a:extLst>
              <a:ext uri="{FF2B5EF4-FFF2-40B4-BE49-F238E27FC236}">
                <a16:creationId xmlns:a16="http://schemas.microsoft.com/office/drawing/2014/main" id="{250680B8-F457-4C28-8D39-7985D3EDC43B}"/>
              </a:ext>
            </a:extLst>
          </p:cNvPr>
          <p:cNvSpPr>
            <a:spLocks noGrp="1"/>
          </p:cNvSpPr>
          <p:nvPr>
            <p:ph idx="1"/>
          </p:nvPr>
        </p:nvSpPr>
        <p:spPr/>
        <p:txBody>
          <a:bodyPr/>
          <a:lstStyle/>
          <a:p>
            <a:r>
              <a:rPr lang="pt-BR" dirty="0"/>
              <a:t>Responsabilidade pela implantação da infraestrutura essencial mediante termo de compromisso:</a:t>
            </a:r>
          </a:p>
          <a:p>
            <a:pPr marL="514350" indent="-514350" algn="just">
              <a:buAutoNum type="romanLcParenBoth"/>
            </a:pPr>
            <a:r>
              <a:rPr lang="pt-BR" dirty="0" err="1"/>
              <a:t>Reurb</a:t>
            </a:r>
            <a:r>
              <a:rPr lang="pt-BR" dirty="0"/>
              <a:t>-S: do Município ou, caso a área seja pública, do respectivo titular, segundo o que dispuser o ajuste;</a:t>
            </a:r>
          </a:p>
          <a:p>
            <a:pPr marL="514350" indent="-514350" algn="just">
              <a:buAutoNum type="romanLcParenBoth"/>
            </a:pPr>
            <a:r>
              <a:rPr lang="pt-BR" dirty="0" err="1"/>
              <a:t>Reurb</a:t>
            </a:r>
            <a:r>
              <a:rPr lang="pt-BR" dirty="0"/>
              <a:t>-E: dos potenciais beneficiários ou requerentes privados.</a:t>
            </a:r>
          </a:p>
          <a:p>
            <a:pPr algn="just"/>
            <a:r>
              <a:rPr lang="pt-BR" dirty="0"/>
              <a:t>As obras de infraestrutura essencial, de equipamentos comunitários ou de melhoria habitacional pode ser executadas antes, durante ou após a regularização fundiária.</a:t>
            </a:r>
          </a:p>
          <a:p>
            <a:pPr marL="0" indent="0">
              <a:buNone/>
            </a:pPr>
            <a:endParaRPr lang="pt-BR" dirty="0"/>
          </a:p>
        </p:txBody>
      </p:sp>
    </p:spTree>
    <p:extLst>
      <p:ext uri="{BB962C8B-B14F-4D97-AF65-F5344CB8AC3E}">
        <p14:creationId xmlns:p14="http://schemas.microsoft.com/office/powerpoint/2010/main" val="956682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A9D793-D76D-4E8D-AF27-0A28D18A22F2}"/>
              </a:ext>
            </a:extLst>
          </p:cNvPr>
          <p:cNvSpPr>
            <a:spLocks noGrp="1"/>
          </p:cNvSpPr>
          <p:nvPr>
            <p:ph type="title"/>
          </p:nvPr>
        </p:nvSpPr>
        <p:spPr/>
        <p:txBody>
          <a:bodyPr/>
          <a:lstStyle/>
          <a:p>
            <a:r>
              <a:rPr lang="pt-BR" dirty="0"/>
              <a:t>Conclusão da </a:t>
            </a:r>
            <a:r>
              <a:rPr lang="pt-BR" dirty="0" err="1"/>
              <a:t>Reurb</a:t>
            </a:r>
            <a:endParaRPr lang="pt-BR" dirty="0"/>
          </a:p>
        </p:txBody>
      </p:sp>
      <p:sp>
        <p:nvSpPr>
          <p:cNvPr id="3" name="Espaço Reservado para Conteúdo 2">
            <a:extLst>
              <a:ext uri="{FF2B5EF4-FFF2-40B4-BE49-F238E27FC236}">
                <a16:creationId xmlns:a16="http://schemas.microsoft.com/office/drawing/2014/main" id="{1387DA06-4F2B-4E38-9E9F-3A6B61F8FCD8}"/>
              </a:ext>
            </a:extLst>
          </p:cNvPr>
          <p:cNvSpPr>
            <a:spLocks noGrp="1"/>
          </p:cNvSpPr>
          <p:nvPr>
            <p:ph idx="1"/>
          </p:nvPr>
        </p:nvSpPr>
        <p:spPr/>
        <p:txBody>
          <a:bodyPr/>
          <a:lstStyle/>
          <a:p>
            <a:pPr algn="just"/>
            <a:r>
              <a:rPr lang="pt-BR" dirty="0"/>
              <a:t>Art. 40. O pronunciamento da autoridade competente que decidir o processamento administrativo da </a:t>
            </a:r>
            <a:r>
              <a:rPr lang="pt-BR" dirty="0" err="1"/>
              <a:t>Reurb</a:t>
            </a:r>
            <a:r>
              <a:rPr lang="pt-BR" dirty="0"/>
              <a:t> deverá: </a:t>
            </a:r>
          </a:p>
          <a:p>
            <a:pPr algn="just"/>
            <a:r>
              <a:rPr lang="pt-BR" dirty="0"/>
              <a:t>I - indicar as intervenções a serem executadas, se for o caso, conforme o projeto de regularização fundiária aprovado; </a:t>
            </a:r>
          </a:p>
          <a:p>
            <a:pPr algn="just"/>
            <a:r>
              <a:rPr lang="pt-BR" dirty="0"/>
              <a:t>II - aprovar o projeto de regularização fundiária resultante do processo de regularização fundiária; e </a:t>
            </a:r>
          </a:p>
          <a:p>
            <a:pPr algn="just"/>
            <a:r>
              <a:rPr lang="pt-BR" dirty="0"/>
              <a:t>III - identificar e declarar os ocupantes de cada unidade imobiliária com destinação urbana regularizada, e os respectivos direitos reais. </a:t>
            </a:r>
          </a:p>
          <a:p>
            <a:endParaRPr lang="pt-BR" dirty="0"/>
          </a:p>
        </p:txBody>
      </p:sp>
    </p:spTree>
    <p:extLst>
      <p:ext uri="{BB962C8B-B14F-4D97-AF65-F5344CB8AC3E}">
        <p14:creationId xmlns:p14="http://schemas.microsoft.com/office/powerpoint/2010/main" val="3548394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7A6B9C-0352-4C13-A9F5-0704397A7814}"/>
              </a:ext>
            </a:extLst>
          </p:cNvPr>
          <p:cNvSpPr>
            <a:spLocks noGrp="1"/>
          </p:cNvSpPr>
          <p:nvPr>
            <p:ph type="title"/>
          </p:nvPr>
        </p:nvSpPr>
        <p:spPr/>
        <p:txBody>
          <a:bodyPr/>
          <a:lstStyle/>
          <a:p>
            <a:r>
              <a:rPr lang="pt-BR" dirty="0"/>
              <a:t>Certificado de Regularização Fundiária</a:t>
            </a:r>
          </a:p>
        </p:txBody>
      </p:sp>
      <p:sp>
        <p:nvSpPr>
          <p:cNvPr id="3" name="Espaço Reservado para Conteúdo 2">
            <a:extLst>
              <a:ext uri="{FF2B5EF4-FFF2-40B4-BE49-F238E27FC236}">
                <a16:creationId xmlns:a16="http://schemas.microsoft.com/office/drawing/2014/main" id="{0E06D43F-BD55-462E-AF60-E5249E736429}"/>
              </a:ext>
            </a:extLst>
          </p:cNvPr>
          <p:cNvSpPr>
            <a:spLocks noGrp="1"/>
          </p:cNvSpPr>
          <p:nvPr>
            <p:ph idx="1"/>
          </p:nvPr>
        </p:nvSpPr>
        <p:spPr>
          <a:xfrm>
            <a:off x="680321" y="2336872"/>
            <a:ext cx="9613861" cy="4236205"/>
          </a:xfrm>
        </p:spPr>
        <p:txBody>
          <a:bodyPr>
            <a:noAutofit/>
          </a:bodyPr>
          <a:lstStyle/>
          <a:p>
            <a:pPr algn="just"/>
            <a:r>
              <a:rPr lang="pt-BR" sz="2000" dirty="0"/>
              <a:t>Art. 41. A Certidão de Regularização Fundiária (CRF) é o ato administrativo de aprovação da regularização que deverá acompanhar o projeto aprovado e deverá conter, no mínimo: </a:t>
            </a:r>
          </a:p>
          <a:p>
            <a:pPr algn="just"/>
            <a:r>
              <a:rPr lang="pt-BR" sz="2000" dirty="0"/>
              <a:t>I - o nome do núcleo urbano regularizado; </a:t>
            </a:r>
          </a:p>
          <a:p>
            <a:pPr algn="just"/>
            <a:r>
              <a:rPr lang="pt-BR" sz="2000" dirty="0"/>
              <a:t>II - a localização; </a:t>
            </a:r>
          </a:p>
          <a:p>
            <a:pPr algn="just"/>
            <a:r>
              <a:rPr lang="pt-BR" sz="2000" dirty="0"/>
              <a:t>III - a modalidade da regularização; </a:t>
            </a:r>
          </a:p>
          <a:p>
            <a:pPr algn="just"/>
            <a:r>
              <a:rPr lang="pt-BR" sz="2000" dirty="0"/>
              <a:t>IV - as responsabilidades das obras e serviços constantes do cronograma; </a:t>
            </a:r>
          </a:p>
          <a:p>
            <a:pPr algn="just"/>
            <a:r>
              <a:rPr lang="pt-BR" sz="2000" dirty="0"/>
              <a:t>V - a indicação numérica de cada unidade regularizada, quando houver; </a:t>
            </a:r>
          </a:p>
          <a:p>
            <a:pPr algn="just"/>
            <a:r>
              <a:rPr lang="pt-BR" sz="2000" dirty="0"/>
              <a:t>VI - a listagem com nomes dos ocupantes que houverem adquirido a respectiva unidade, por título de legitimação fundiária ou mediante ato único de registro, bem como o estado civil, a profissão, o número de inscrição no cadastro das pessoas físicas do Ministério da Fazenda e do registro geral da cédula de identidade e a filiação. </a:t>
            </a:r>
          </a:p>
          <a:p>
            <a:endParaRPr lang="pt-BR" sz="2000" dirty="0"/>
          </a:p>
        </p:txBody>
      </p:sp>
    </p:spTree>
    <p:extLst>
      <p:ext uri="{BB962C8B-B14F-4D97-AF65-F5344CB8AC3E}">
        <p14:creationId xmlns:p14="http://schemas.microsoft.com/office/powerpoint/2010/main" val="2690874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335BCF-B113-4CDB-82F2-8F8BCB5F458D}"/>
              </a:ext>
            </a:extLst>
          </p:cNvPr>
          <p:cNvSpPr>
            <a:spLocks noGrp="1"/>
          </p:cNvSpPr>
          <p:nvPr>
            <p:ph type="title"/>
          </p:nvPr>
        </p:nvSpPr>
        <p:spPr/>
        <p:txBody>
          <a:bodyPr/>
          <a:lstStyle/>
          <a:p>
            <a:r>
              <a:rPr lang="pt-BR" dirty="0"/>
              <a:t>O contexto teresinense</a:t>
            </a:r>
          </a:p>
        </p:txBody>
      </p:sp>
      <p:sp>
        <p:nvSpPr>
          <p:cNvPr id="3" name="Espaço Reservado para Conteúdo 2">
            <a:extLst>
              <a:ext uri="{FF2B5EF4-FFF2-40B4-BE49-F238E27FC236}">
                <a16:creationId xmlns:a16="http://schemas.microsoft.com/office/drawing/2014/main" id="{44F33FAB-3948-489E-B181-FA05132A52C7}"/>
              </a:ext>
            </a:extLst>
          </p:cNvPr>
          <p:cNvSpPr>
            <a:spLocks noGrp="1"/>
          </p:cNvSpPr>
          <p:nvPr>
            <p:ph idx="1"/>
          </p:nvPr>
        </p:nvSpPr>
        <p:spPr>
          <a:xfrm>
            <a:off x="680321" y="2208402"/>
            <a:ext cx="9613861" cy="3599316"/>
          </a:xfrm>
        </p:spPr>
        <p:txBody>
          <a:bodyPr>
            <a:normAutofit/>
          </a:bodyPr>
          <a:lstStyle/>
          <a:p>
            <a:pPr algn="just"/>
            <a:r>
              <a:rPr lang="pt-BR" dirty="0"/>
              <a:t>Diagnóstico da Secretaria Municipal de Desenvolvimento e Habitação do Município de Teresina sobre ocupações (2013-2014):</a:t>
            </a:r>
          </a:p>
        </p:txBody>
      </p:sp>
      <p:graphicFrame>
        <p:nvGraphicFramePr>
          <p:cNvPr id="4" name="Tabela 3">
            <a:extLst>
              <a:ext uri="{FF2B5EF4-FFF2-40B4-BE49-F238E27FC236}">
                <a16:creationId xmlns:a16="http://schemas.microsoft.com/office/drawing/2014/main" id="{789EC38C-D911-4463-B99C-A188BB4F080E}"/>
              </a:ext>
            </a:extLst>
          </p:cNvPr>
          <p:cNvGraphicFramePr>
            <a:graphicFrameLocks noGrp="1"/>
          </p:cNvGraphicFramePr>
          <p:nvPr>
            <p:extLst>
              <p:ext uri="{D42A27DB-BD31-4B8C-83A1-F6EECF244321}">
                <p14:modId xmlns:p14="http://schemas.microsoft.com/office/powerpoint/2010/main" val="298452258"/>
              </p:ext>
            </p:extLst>
          </p:nvPr>
        </p:nvGraphicFramePr>
        <p:xfrm>
          <a:off x="887897" y="2968488"/>
          <a:ext cx="9236764" cy="3725886"/>
        </p:xfrm>
        <a:graphic>
          <a:graphicData uri="http://schemas.openxmlformats.org/drawingml/2006/table">
            <a:tbl>
              <a:tblPr firstRow="1" firstCol="1" bandRow="1">
                <a:tableStyleId>{5C22544A-7EE6-4342-B048-85BDC9FD1C3A}</a:tableStyleId>
              </a:tblPr>
              <a:tblGrid>
                <a:gridCol w="3755210">
                  <a:extLst>
                    <a:ext uri="{9D8B030D-6E8A-4147-A177-3AD203B41FA5}">
                      <a16:colId xmlns:a16="http://schemas.microsoft.com/office/drawing/2014/main" val="1973003418"/>
                    </a:ext>
                  </a:extLst>
                </a:gridCol>
                <a:gridCol w="1904986">
                  <a:extLst>
                    <a:ext uri="{9D8B030D-6E8A-4147-A177-3AD203B41FA5}">
                      <a16:colId xmlns:a16="http://schemas.microsoft.com/office/drawing/2014/main" val="2069575152"/>
                    </a:ext>
                  </a:extLst>
                </a:gridCol>
                <a:gridCol w="3576568">
                  <a:extLst>
                    <a:ext uri="{9D8B030D-6E8A-4147-A177-3AD203B41FA5}">
                      <a16:colId xmlns:a16="http://schemas.microsoft.com/office/drawing/2014/main" val="3231156550"/>
                    </a:ext>
                  </a:extLst>
                </a:gridCol>
              </a:tblGrid>
              <a:tr h="1592286">
                <a:tc>
                  <a:txBody>
                    <a:bodyPr/>
                    <a:lstStyle/>
                    <a:p>
                      <a:pPr algn="ctr">
                        <a:spcAft>
                          <a:spcPts val="0"/>
                        </a:spcAft>
                      </a:pPr>
                      <a:r>
                        <a:rPr lang="pt-BR" sz="2000" dirty="0">
                          <a:effectLst/>
                        </a:rPr>
                        <a:t>ZONA</a:t>
                      </a:r>
                      <a:endParaRPr lang="pt-BR" sz="2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2000" dirty="0">
                          <a:effectLst/>
                        </a:rPr>
                        <a:t>QTE. ÁREAS</a:t>
                      </a:r>
                      <a:endParaRPr lang="pt-BR" sz="2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2000">
                          <a:effectLst/>
                        </a:rPr>
                        <a:t>QTE. FAMÍLIAS</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05522114"/>
                  </a:ext>
                </a:extLst>
              </a:tr>
              <a:tr h="304511">
                <a:tc>
                  <a:txBody>
                    <a:bodyPr/>
                    <a:lstStyle/>
                    <a:p>
                      <a:pPr algn="just">
                        <a:spcAft>
                          <a:spcPts val="0"/>
                        </a:spcAft>
                      </a:pPr>
                      <a:r>
                        <a:rPr lang="pt-BR" sz="2000" dirty="0">
                          <a:effectLst/>
                        </a:rPr>
                        <a:t>Centro/Norte</a:t>
                      </a:r>
                      <a:endParaRPr lang="pt-BR" sz="2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000">
                          <a:effectLst/>
                        </a:rPr>
                        <a:t>42</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000">
                          <a:effectLst/>
                        </a:rPr>
                        <a:t>19.723</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47822534"/>
                  </a:ext>
                </a:extLst>
              </a:tr>
              <a:tr h="304511">
                <a:tc>
                  <a:txBody>
                    <a:bodyPr/>
                    <a:lstStyle/>
                    <a:p>
                      <a:pPr algn="just">
                        <a:spcAft>
                          <a:spcPts val="0"/>
                        </a:spcAft>
                      </a:pPr>
                      <a:r>
                        <a:rPr lang="pt-BR" sz="2000">
                          <a:effectLst/>
                        </a:rPr>
                        <a:t>Sul </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000">
                          <a:effectLst/>
                        </a:rPr>
                        <a:t>81</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000">
                          <a:effectLst/>
                        </a:rPr>
                        <a:t>21.546</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87851300"/>
                  </a:ext>
                </a:extLst>
              </a:tr>
              <a:tr h="304511">
                <a:tc>
                  <a:txBody>
                    <a:bodyPr/>
                    <a:lstStyle/>
                    <a:p>
                      <a:pPr algn="just">
                        <a:spcAft>
                          <a:spcPts val="0"/>
                        </a:spcAft>
                      </a:pPr>
                      <a:r>
                        <a:rPr lang="pt-BR" sz="2000">
                          <a:effectLst/>
                        </a:rPr>
                        <a:t>Sudeste </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000">
                          <a:effectLst/>
                        </a:rPr>
                        <a:t>50</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000">
                          <a:effectLst/>
                        </a:rPr>
                        <a:t>19.082</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60190463"/>
                  </a:ext>
                </a:extLst>
              </a:tr>
              <a:tr h="304511">
                <a:tc>
                  <a:txBody>
                    <a:bodyPr/>
                    <a:lstStyle/>
                    <a:p>
                      <a:pPr algn="just">
                        <a:spcAft>
                          <a:spcPts val="0"/>
                        </a:spcAft>
                      </a:pPr>
                      <a:r>
                        <a:rPr lang="pt-BR" sz="2000">
                          <a:effectLst/>
                        </a:rPr>
                        <a:t>Leste </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000" dirty="0">
                          <a:effectLst/>
                        </a:rPr>
                        <a:t>46</a:t>
                      </a:r>
                      <a:endParaRPr lang="pt-BR" sz="2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000">
                          <a:effectLst/>
                        </a:rPr>
                        <a:t>16.550</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8705360"/>
                  </a:ext>
                </a:extLst>
              </a:tr>
              <a:tr h="304511">
                <a:tc>
                  <a:txBody>
                    <a:bodyPr/>
                    <a:lstStyle/>
                    <a:p>
                      <a:pPr algn="just">
                        <a:spcAft>
                          <a:spcPts val="0"/>
                        </a:spcAft>
                      </a:pPr>
                      <a:r>
                        <a:rPr lang="pt-BR" sz="2000">
                          <a:effectLst/>
                        </a:rPr>
                        <a:t>Rural </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000">
                          <a:effectLst/>
                        </a:rPr>
                        <a:t>59</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000">
                          <a:effectLst/>
                        </a:rPr>
                        <a:t>14.775</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05117761"/>
                  </a:ext>
                </a:extLst>
              </a:tr>
              <a:tr h="609021">
                <a:tc>
                  <a:txBody>
                    <a:bodyPr/>
                    <a:lstStyle/>
                    <a:p>
                      <a:pPr algn="just">
                        <a:spcAft>
                          <a:spcPts val="0"/>
                        </a:spcAft>
                      </a:pPr>
                      <a:r>
                        <a:rPr lang="pt-BR" sz="2000" dirty="0">
                          <a:effectLst/>
                        </a:rPr>
                        <a:t> </a:t>
                      </a:r>
                    </a:p>
                    <a:p>
                      <a:pPr algn="just">
                        <a:spcAft>
                          <a:spcPts val="0"/>
                        </a:spcAft>
                      </a:pPr>
                      <a:r>
                        <a:rPr lang="pt-BR" sz="2000" dirty="0">
                          <a:effectLst/>
                        </a:rPr>
                        <a:t>TOTAL </a:t>
                      </a:r>
                      <a:endParaRPr lang="pt-BR" sz="2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000">
                          <a:effectLst/>
                        </a:rPr>
                        <a:t>278</a:t>
                      </a:r>
                      <a:endParaRPr lang="pt-BR" sz="2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pt-BR" sz="2000" dirty="0">
                          <a:effectLst/>
                        </a:rPr>
                        <a:t>91.676</a:t>
                      </a:r>
                      <a:endParaRPr lang="pt-BR" sz="2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504728640"/>
                  </a:ext>
                </a:extLst>
              </a:tr>
            </a:tbl>
          </a:graphicData>
        </a:graphic>
      </p:graphicFrame>
    </p:spTree>
    <p:extLst>
      <p:ext uri="{BB962C8B-B14F-4D97-AF65-F5344CB8AC3E}">
        <p14:creationId xmlns:p14="http://schemas.microsoft.com/office/powerpoint/2010/main" val="1179492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04D90E-CED4-464D-ADF5-DEF82A7ADE5C}"/>
              </a:ext>
            </a:extLst>
          </p:cNvPr>
          <p:cNvSpPr>
            <a:spLocks noGrp="1"/>
          </p:cNvSpPr>
          <p:nvPr>
            <p:ph type="title"/>
          </p:nvPr>
        </p:nvSpPr>
        <p:spPr/>
        <p:txBody>
          <a:bodyPr/>
          <a:lstStyle/>
          <a:p>
            <a:r>
              <a:rPr lang="pt-BR" dirty="0"/>
              <a:t>Registro do CRF</a:t>
            </a:r>
          </a:p>
        </p:txBody>
      </p:sp>
      <p:sp>
        <p:nvSpPr>
          <p:cNvPr id="3" name="Espaço Reservado para Conteúdo 2">
            <a:extLst>
              <a:ext uri="{FF2B5EF4-FFF2-40B4-BE49-F238E27FC236}">
                <a16:creationId xmlns:a16="http://schemas.microsoft.com/office/drawing/2014/main" id="{A92F8587-A78E-4AF5-8580-01BA7D90D884}"/>
              </a:ext>
            </a:extLst>
          </p:cNvPr>
          <p:cNvSpPr>
            <a:spLocks noGrp="1"/>
          </p:cNvSpPr>
          <p:nvPr>
            <p:ph idx="1"/>
          </p:nvPr>
        </p:nvSpPr>
        <p:spPr/>
        <p:txBody>
          <a:bodyPr/>
          <a:lstStyle/>
          <a:p>
            <a:pPr algn="just"/>
            <a:r>
              <a:rPr lang="pt-BR" dirty="0"/>
              <a:t>A CRF deve ser levada para registro na serventia imobiliária competente.</a:t>
            </a:r>
          </a:p>
          <a:p>
            <a:pPr algn="just"/>
            <a:r>
              <a:rPr lang="pt-BR" dirty="0"/>
              <a:t>O registro implicará na abertura da novas matrículas relativamente às unidades imobiliárias e afetará todas as matrículas dos imóveis atingidos.</a:t>
            </a:r>
          </a:p>
          <a:p>
            <a:pPr algn="just"/>
            <a:r>
              <a:rPr lang="pt-BR" dirty="0"/>
              <a:t>O registro também acarretará a imediata transferência das vias de circulação, áreas de uso comum do povo, prédios públicos e equipamentos urbanos.</a:t>
            </a:r>
          </a:p>
        </p:txBody>
      </p:sp>
    </p:spTree>
    <p:extLst>
      <p:ext uri="{BB962C8B-B14F-4D97-AF65-F5344CB8AC3E}">
        <p14:creationId xmlns:p14="http://schemas.microsoft.com/office/powerpoint/2010/main" val="4126868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4F26C5-A093-46B3-A936-A016346120DA}"/>
              </a:ext>
            </a:extLst>
          </p:cNvPr>
          <p:cNvSpPr>
            <a:spLocks noGrp="1"/>
          </p:cNvSpPr>
          <p:nvPr>
            <p:ph type="title"/>
          </p:nvPr>
        </p:nvSpPr>
        <p:spPr/>
        <p:txBody>
          <a:bodyPr/>
          <a:lstStyle/>
          <a:p>
            <a:r>
              <a:rPr lang="pt-BR" dirty="0"/>
              <a:t>Conclusões</a:t>
            </a:r>
          </a:p>
        </p:txBody>
      </p:sp>
      <p:sp>
        <p:nvSpPr>
          <p:cNvPr id="3" name="Espaço Reservado para Conteúdo 2">
            <a:extLst>
              <a:ext uri="{FF2B5EF4-FFF2-40B4-BE49-F238E27FC236}">
                <a16:creationId xmlns:a16="http://schemas.microsoft.com/office/drawing/2014/main" id="{BE800D10-C935-4113-9B83-BE941C913A20}"/>
              </a:ext>
            </a:extLst>
          </p:cNvPr>
          <p:cNvSpPr>
            <a:spLocks noGrp="1"/>
          </p:cNvSpPr>
          <p:nvPr>
            <p:ph idx="1"/>
          </p:nvPr>
        </p:nvSpPr>
        <p:spPr/>
        <p:txBody>
          <a:bodyPr/>
          <a:lstStyle/>
          <a:p>
            <a:pPr algn="just"/>
            <a:r>
              <a:rPr lang="pt-BR" dirty="0"/>
              <a:t>A LRF estabelece claramente uma lei que visa integrar, tanto quanto possível, as ocupações irregulares à cidade. Basta perceber as flexibilizações possíveis para os parâmetros urbanísticos.</a:t>
            </a:r>
          </a:p>
          <a:p>
            <a:pPr algn="just"/>
            <a:r>
              <a:rPr lang="pt-BR" dirty="0"/>
              <a:t>Pode vir a legitimar futuras invasões. A lei não possui qualquer espécie de limitação temporal, estimulando a ocupação irregular do território já antevendo sua regularização.</a:t>
            </a:r>
          </a:p>
          <a:p>
            <a:pPr algn="just"/>
            <a:r>
              <a:rPr lang="pt-BR" dirty="0"/>
              <a:t>Confere aos Municípios o papel de principal protagonista no processo de regularização fundiária.</a:t>
            </a:r>
          </a:p>
          <a:p>
            <a:pPr algn="just"/>
            <a:endParaRPr lang="pt-BR" dirty="0"/>
          </a:p>
          <a:p>
            <a:endParaRPr lang="pt-BR" dirty="0"/>
          </a:p>
          <a:p>
            <a:pPr marL="0" indent="0">
              <a:buNone/>
            </a:pPr>
            <a:endParaRPr lang="pt-BR" dirty="0"/>
          </a:p>
        </p:txBody>
      </p:sp>
    </p:spTree>
    <p:extLst>
      <p:ext uri="{BB962C8B-B14F-4D97-AF65-F5344CB8AC3E}">
        <p14:creationId xmlns:p14="http://schemas.microsoft.com/office/powerpoint/2010/main" val="3001133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C9F3B4-2B47-4BC8-9D16-447AE3AA5722}"/>
              </a:ext>
            </a:extLst>
          </p:cNvPr>
          <p:cNvSpPr>
            <a:spLocks noGrp="1"/>
          </p:cNvSpPr>
          <p:nvPr>
            <p:ph type="title"/>
          </p:nvPr>
        </p:nvSpPr>
        <p:spPr/>
        <p:txBody>
          <a:bodyPr/>
          <a:lstStyle/>
          <a:p>
            <a:r>
              <a:rPr lang="pt-BR" dirty="0"/>
              <a:t>O contexto teresinense</a:t>
            </a:r>
          </a:p>
        </p:txBody>
      </p:sp>
      <p:sp>
        <p:nvSpPr>
          <p:cNvPr id="3" name="Espaço Reservado para Conteúdo 2">
            <a:extLst>
              <a:ext uri="{FF2B5EF4-FFF2-40B4-BE49-F238E27FC236}">
                <a16:creationId xmlns:a16="http://schemas.microsoft.com/office/drawing/2014/main" id="{79E712E6-6240-45A9-BF19-DA53DC298DEE}"/>
              </a:ext>
            </a:extLst>
          </p:cNvPr>
          <p:cNvSpPr>
            <a:spLocks noGrp="1"/>
          </p:cNvSpPr>
          <p:nvPr>
            <p:ph idx="1"/>
          </p:nvPr>
        </p:nvSpPr>
        <p:spPr/>
        <p:txBody>
          <a:bodyPr>
            <a:normAutofit fontScale="92500" lnSpcReduction="10000"/>
          </a:bodyPr>
          <a:lstStyle/>
          <a:p>
            <a:r>
              <a:rPr lang="pt-BR" dirty="0"/>
              <a:t>Das 278 áreas:</a:t>
            </a:r>
          </a:p>
          <a:p>
            <a:pPr marL="0" indent="0">
              <a:buNone/>
            </a:pPr>
            <a:r>
              <a:rPr lang="pt-BR" dirty="0"/>
              <a:t>(i) 59 são localizadas na zona rural (21,2%) e 219 na zona urbana (78,8%);</a:t>
            </a:r>
          </a:p>
          <a:p>
            <a:pPr marL="0" indent="0">
              <a:buNone/>
            </a:pPr>
            <a:r>
              <a:rPr lang="pt-BR" dirty="0"/>
              <a:t>(</a:t>
            </a:r>
            <a:r>
              <a:rPr lang="pt-BR" dirty="0" err="1"/>
              <a:t>ii</a:t>
            </a:r>
            <a:r>
              <a:rPr lang="pt-BR" dirty="0"/>
              <a:t>) 113 ocupam imóveis públicos federais, estaduais e municipais (aprox. 40% do total), podendo o número ser até maior;</a:t>
            </a:r>
          </a:p>
          <a:p>
            <a:pPr marL="0" indent="0">
              <a:buNone/>
            </a:pPr>
            <a:r>
              <a:rPr lang="pt-BR" dirty="0"/>
              <a:t>(</a:t>
            </a:r>
            <a:r>
              <a:rPr lang="pt-BR" dirty="0" err="1"/>
              <a:t>iii</a:t>
            </a:r>
            <a:r>
              <a:rPr lang="pt-BR" dirty="0"/>
              <a:t>) possuem tempo de ocupação que varia de 1 ano (Residencial Esperança, bairro Santa Maria da </a:t>
            </a:r>
            <a:r>
              <a:rPr lang="pt-BR" dirty="0" err="1"/>
              <a:t>Codipi</a:t>
            </a:r>
            <a:r>
              <a:rPr lang="pt-BR" dirty="0"/>
              <a:t>) até mais de 100 anos (Loteamento Bom Jesus, Zona Rural Leste);</a:t>
            </a:r>
          </a:p>
          <a:p>
            <a:pPr marL="0" indent="0">
              <a:buNone/>
            </a:pPr>
            <a:r>
              <a:rPr lang="pt-BR" dirty="0"/>
              <a:t>(</a:t>
            </a:r>
            <a:r>
              <a:rPr lang="pt-BR" dirty="0" err="1"/>
              <a:t>iv</a:t>
            </a:r>
            <a:r>
              <a:rPr lang="pt-BR" dirty="0"/>
              <a:t>) 53 não possuem pavimentação (aprox. 20% do total);</a:t>
            </a:r>
          </a:p>
          <a:p>
            <a:pPr marL="0" indent="0">
              <a:buNone/>
            </a:pPr>
            <a:r>
              <a:rPr lang="pt-BR" dirty="0"/>
              <a:t>(v) 22 não possuem abastecimento de água (aprox. 8% do total);</a:t>
            </a:r>
          </a:p>
          <a:p>
            <a:pPr marL="0" indent="0">
              <a:buNone/>
            </a:pPr>
            <a:r>
              <a:rPr lang="pt-BR" dirty="0"/>
              <a:t>(vi) 10 não possuem fornecimento de energia elétrica (aprox. 3,5%)</a:t>
            </a:r>
          </a:p>
        </p:txBody>
      </p:sp>
    </p:spTree>
    <p:extLst>
      <p:ext uri="{BB962C8B-B14F-4D97-AF65-F5344CB8AC3E}">
        <p14:creationId xmlns:p14="http://schemas.microsoft.com/office/powerpoint/2010/main" val="1422045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806EF1-F4D2-47D0-A077-885398F2E08F}"/>
              </a:ext>
            </a:extLst>
          </p:cNvPr>
          <p:cNvSpPr>
            <a:spLocks noGrp="1"/>
          </p:cNvSpPr>
          <p:nvPr>
            <p:ph type="title"/>
          </p:nvPr>
        </p:nvSpPr>
        <p:spPr/>
        <p:txBody>
          <a:bodyPr/>
          <a:lstStyle/>
          <a:p>
            <a:r>
              <a:rPr lang="pt-BR" dirty="0"/>
              <a:t>Algumas medidas jurídicas anteriores</a:t>
            </a:r>
          </a:p>
        </p:txBody>
      </p:sp>
      <p:sp>
        <p:nvSpPr>
          <p:cNvPr id="3" name="Espaço Reservado para Conteúdo 2">
            <a:extLst>
              <a:ext uri="{FF2B5EF4-FFF2-40B4-BE49-F238E27FC236}">
                <a16:creationId xmlns:a16="http://schemas.microsoft.com/office/drawing/2014/main" id="{3335E66C-67FD-4014-AEE5-BB1AA8947FFE}"/>
              </a:ext>
            </a:extLst>
          </p:cNvPr>
          <p:cNvSpPr>
            <a:spLocks noGrp="1"/>
          </p:cNvSpPr>
          <p:nvPr>
            <p:ph idx="1"/>
          </p:nvPr>
        </p:nvSpPr>
        <p:spPr/>
        <p:txBody>
          <a:bodyPr/>
          <a:lstStyle/>
          <a:p>
            <a:r>
              <a:rPr lang="pt-BR" dirty="0"/>
              <a:t>Usucapião coletivo do Estatuto da Cidade:</a:t>
            </a:r>
          </a:p>
          <a:p>
            <a:pPr marL="0" indent="0" algn="just">
              <a:buNone/>
            </a:pPr>
            <a:r>
              <a:rPr lang="pt-BR" dirty="0"/>
              <a:t>Art. 10.  Os núcleos urbanos informais existentes sem oposição há mais de cinco anos e cuja área total dividida pelo número de possuidores seja inferior a duzentos e cinquenta metros quadrados por possuidor são suscetíveis de serem usucapidos coletivamente, desde que os possuidores não sejam proprietários de outro imóvel urbano ou rural.                  </a:t>
            </a:r>
            <a:r>
              <a:rPr lang="pt-BR" dirty="0">
                <a:hlinkClick r:id="rId2"/>
              </a:rPr>
              <a:t>(Redação dada pela lei nº 13.465, de 2017)</a:t>
            </a:r>
            <a:endParaRPr lang="pt-BR" dirty="0"/>
          </a:p>
          <a:p>
            <a:pPr marL="0" indent="0" algn="just">
              <a:buNone/>
            </a:pPr>
            <a:endParaRPr lang="pt-BR" dirty="0"/>
          </a:p>
        </p:txBody>
      </p:sp>
    </p:spTree>
    <p:extLst>
      <p:ext uri="{BB962C8B-B14F-4D97-AF65-F5344CB8AC3E}">
        <p14:creationId xmlns:p14="http://schemas.microsoft.com/office/powerpoint/2010/main" val="3385584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65D9E0-7922-4D45-807D-9978012E8C2A}"/>
              </a:ext>
            </a:extLst>
          </p:cNvPr>
          <p:cNvSpPr>
            <a:spLocks noGrp="1"/>
          </p:cNvSpPr>
          <p:nvPr>
            <p:ph type="title"/>
          </p:nvPr>
        </p:nvSpPr>
        <p:spPr/>
        <p:txBody>
          <a:bodyPr/>
          <a:lstStyle/>
          <a:p>
            <a:r>
              <a:rPr lang="pt-BR" dirty="0"/>
              <a:t>Algumas medidas jurídicas anteriores</a:t>
            </a:r>
          </a:p>
        </p:txBody>
      </p:sp>
      <p:sp>
        <p:nvSpPr>
          <p:cNvPr id="3" name="Espaço Reservado para Conteúdo 2">
            <a:extLst>
              <a:ext uri="{FF2B5EF4-FFF2-40B4-BE49-F238E27FC236}">
                <a16:creationId xmlns:a16="http://schemas.microsoft.com/office/drawing/2014/main" id="{DCE21C5E-703F-4280-A8EB-BED57BF04503}"/>
              </a:ext>
            </a:extLst>
          </p:cNvPr>
          <p:cNvSpPr>
            <a:spLocks noGrp="1"/>
          </p:cNvSpPr>
          <p:nvPr>
            <p:ph idx="1"/>
          </p:nvPr>
        </p:nvSpPr>
        <p:spPr/>
        <p:txBody>
          <a:bodyPr>
            <a:normAutofit fontScale="85000" lnSpcReduction="10000"/>
          </a:bodyPr>
          <a:lstStyle/>
          <a:p>
            <a:pPr algn="just"/>
            <a:r>
              <a:rPr lang="pt-BR" dirty="0"/>
              <a:t>Desapropriação judicial do Código Civil de 2002:</a:t>
            </a:r>
          </a:p>
          <a:p>
            <a:pPr marL="0" indent="0" algn="just">
              <a:buNone/>
            </a:pPr>
            <a:r>
              <a:rPr lang="pt-BR" dirty="0"/>
              <a:t>Art. 1.228. O proprietário tem a faculdade de usar, gozar e dispor da coisa, e o direito de reavê-la do poder de quem quer que injustamente a possua ou detenha.</a:t>
            </a:r>
          </a:p>
          <a:p>
            <a:pPr marL="0" indent="0" algn="just">
              <a:buNone/>
            </a:pPr>
            <a:r>
              <a:rPr lang="pt-BR" dirty="0"/>
              <a:t>(...)</a:t>
            </a:r>
          </a:p>
          <a:p>
            <a:pPr marL="0" indent="0" algn="just">
              <a:buNone/>
            </a:pPr>
            <a:r>
              <a:rPr lang="pt-BR" dirty="0"/>
              <a:t>§ 4</a:t>
            </a:r>
            <a:r>
              <a:rPr lang="pt-BR" u="sng" baseline="30000" dirty="0"/>
              <a:t>o</a:t>
            </a:r>
            <a:r>
              <a:rPr lang="pt-BR" dirty="0"/>
              <a:t> O proprietário também pode ser privado da coisa se o imóvel reivindicado consistir em extensa área, na posse ininterrupta e de boa-fé, por mais de cinco anos, de considerável número de pessoas, e estas nela houverem realizado, em conjunto ou separadamente, obras e serviços considerados pelo juiz de interesse social e econômico relevante. </a:t>
            </a:r>
          </a:p>
          <a:p>
            <a:pPr marL="0" indent="0" algn="just">
              <a:buNone/>
            </a:pPr>
            <a:r>
              <a:rPr lang="pt-BR" dirty="0"/>
              <a:t>§ 5</a:t>
            </a:r>
            <a:r>
              <a:rPr lang="pt-BR" u="sng" baseline="30000" dirty="0"/>
              <a:t>o</a:t>
            </a:r>
            <a:r>
              <a:rPr lang="pt-BR" dirty="0"/>
              <a:t> No caso do parágrafo antecedente, o juiz fixará a justa indenização devida ao proprietário; pago o preço, valerá a sentença como título para o registro do imóvel em nome dos possuidores.</a:t>
            </a:r>
          </a:p>
          <a:p>
            <a:endParaRPr lang="pt-BR" dirty="0"/>
          </a:p>
        </p:txBody>
      </p:sp>
    </p:spTree>
    <p:extLst>
      <p:ext uri="{BB962C8B-B14F-4D97-AF65-F5344CB8AC3E}">
        <p14:creationId xmlns:p14="http://schemas.microsoft.com/office/powerpoint/2010/main" val="2655996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DA5176-B76D-4BD6-9060-65A64D32777A}"/>
              </a:ext>
            </a:extLst>
          </p:cNvPr>
          <p:cNvSpPr>
            <a:spLocks noGrp="1"/>
          </p:cNvSpPr>
          <p:nvPr>
            <p:ph type="title"/>
          </p:nvPr>
        </p:nvSpPr>
        <p:spPr/>
        <p:txBody>
          <a:bodyPr/>
          <a:lstStyle/>
          <a:p>
            <a:r>
              <a:rPr lang="pt-BR" dirty="0"/>
              <a:t>Algumas medidas jurídicas anteriores</a:t>
            </a:r>
          </a:p>
        </p:txBody>
      </p:sp>
      <p:sp>
        <p:nvSpPr>
          <p:cNvPr id="3" name="Espaço Reservado para Conteúdo 2">
            <a:extLst>
              <a:ext uri="{FF2B5EF4-FFF2-40B4-BE49-F238E27FC236}">
                <a16:creationId xmlns:a16="http://schemas.microsoft.com/office/drawing/2014/main" id="{AF7775E5-865E-4B90-91DC-621DA8C12856}"/>
              </a:ext>
            </a:extLst>
          </p:cNvPr>
          <p:cNvSpPr>
            <a:spLocks noGrp="1"/>
          </p:cNvSpPr>
          <p:nvPr>
            <p:ph idx="1"/>
          </p:nvPr>
        </p:nvSpPr>
        <p:spPr/>
        <p:txBody>
          <a:bodyPr/>
          <a:lstStyle/>
          <a:p>
            <a:pPr algn="just"/>
            <a:r>
              <a:rPr lang="pt-BR" dirty="0"/>
              <a:t>A Lei Federal nº 11.977/07, a qual serviu como base para a própria Lei Federal nº 13.465/17.</a:t>
            </a:r>
          </a:p>
          <a:p>
            <a:pPr algn="just"/>
            <a:r>
              <a:rPr lang="pt-BR" dirty="0"/>
              <a:t>A concessão de direito real de uso para fins de moradia no âmbito do Município de Teresina em ocupações de até 360 m² em terrenos municipais (Lei Municipal nº 3.251/03). Solução para os problemas dos títulos de aforamento concedidos pelo Município de Teresina e que não foram devidamente registrados na serventia.</a:t>
            </a:r>
          </a:p>
        </p:txBody>
      </p:sp>
    </p:spTree>
    <p:extLst>
      <p:ext uri="{BB962C8B-B14F-4D97-AF65-F5344CB8AC3E}">
        <p14:creationId xmlns:p14="http://schemas.microsoft.com/office/powerpoint/2010/main" val="41916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4E627E-EAC7-478B-A0F0-442FFFBCB627}"/>
              </a:ext>
            </a:extLst>
          </p:cNvPr>
          <p:cNvSpPr>
            <a:spLocks noGrp="1"/>
          </p:cNvSpPr>
          <p:nvPr>
            <p:ph type="title"/>
          </p:nvPr>
        </p:nvSpPr>
        <p:spPr/>
        <p:txBody>
          <a:bodyPr/>
          <a:lstStyle/>
          <a:p>
            <a:r>
              <a:rPr lang="pt-BR" dirty="0"/>
              <a:t>A nova Lei de Regularização Fundiária (Lei Federal nº 13.465/17)</a:t>
            </a:r>
          </a:p>
        </p:txBody>
      </p:sp>
      <p:sp>
        <p:nvSpPr>
          <p:cNvPr id="3" name="Espaço Reservado para Conteúdo 2">
            <a:extLst>
              <a:ext uri="{FF2B5EF4-FFF2-40B4-BE49-F238E27FC236}">
                <a16:creationId xmlns:a16="http://schemas.microsoft.com/office/drawing/2014/main" id="{A5E97320-DCBF-469C-8EA1-6C1F2E702605}"/>
              </a:ext>
            </a:extLst>
          </p:cNvPr>
          <p:cNvSpPr>
            <a:spLocks noGrp="1"/>
          </p:cNvSpPr>
          <p:nvPr>
            <p:ph idx="1"/>
          </p:nvPr>
        </p:nvSpPr>
        <p:spPr/>
        <p:txBody>
          <a:bodyPr>
            <a:normAutofit fontScale="85000" lnSpcReduction="10000"/>
          </a:bodyPr>
          <a:lstStyle/>
          <a:p>
            <a:pPr algn="just"/>
            <a:r>
              <a:rPr lang="pt-BR" dirty="0"/>
              <a:t>Regulamentada pelo Decreto Federal nº 9.310/18.</a:t>
            </a:r>
          </a:p>
          <a:p>
            <a:pPr algn="just"/>
            <a:r>
              <a:rPr lang="pt-BR" dirty="0"/>
              <a:t>Conversão da Medida Provisória 751/19 e trata de diversos assuntos além da regularização fundiária (política agrária, registro eletrônico de imóveis [SREI], condomínio de lotes, lei de parcelamento do solo).</a:t>
            </a:r>
          </a:p>
          <a:p>
            <a:pPr algn="just"/>
            <a:r>
              <a:rPr lang="pt-BR" dirty="0"/>
              <a:t>Normas gerais em matéria de direito urbanístico e de competência da União Federal, com a possibilidade de Estados e Municípios editarem leis com mais detalhes sobre o assunto (CF, art. 24, inciso I e parágrafos). O Município de Teresina já envio seu PL para a Câmara Municipal.</a:t>
            </a:r>
          </a:p>
          <a:p>
            <a:pPr algn="just"/>
            <a:r>
              <a:rPr lang="pt-BR" dirty="0"/>
              <a:t>Aprimoramento da revogada Lei Federal nº 11.977/09, mantendo praticamente a mesma política no tocante à regularização fundiária urbana.</a:t>
            </a:r>
          </a:p>
          <a:p>
            <a:pPr algn="just"/>
            <a:r>
              <a:rPr lang="pt-BR" dirty="0"/>
              <a:t>Possui já 3 ações de controle de constitucionalidade pendentes de julgamento no Supremo Tribunal Federal (</a:t>
            </a:r>
            <a:r>
              <a:rPr lang="pt-BR" dirty="0" err="1"/>
              <a:t>ADIn´s</a:t>
            </a:r>
            <a:r>
              <a:rPr lang="pt-BR" dirty="0"/>
              <a:t> nº 5771, 5787 e 5883).</a:t>
            </a:r>
          </a:p>
          <a:p>
            <a:pPr marL="0" indent="0">
              <a:buNone/>
            </a:pPr>
            <a:endParaRPr lang="pt-BR" dirty="0"/>
          </a:p>
          <a:p>
            <a:endParaRPr lang="pt-BR" dirty="0"/>
          </a:p>
          <a:p>
            <a:endParaRPr lang="pt-BR" dirty="0"/>
          </a:p>
        </p:txBody>
      </p:sp>
    </p:spTree>
    <p:extLst>
      <p:ext uri="{BB962C8B-B14F-4D97-AF65-F5344CB8AC3E}">
        <p14:creationId xmlns:p14="http://schemas.microsoft.com/office/powerpoint/2010/main" val="97595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F0495F-74AC-4518-8BDB-48B7AB3DB26A}"/>
              </a:ext>
            </a:extLst>
          </p:cNvPr>
          <p:cNvSpPr>
            <a:spLocks noGrp="1"/>
          </p:cNvSpPr>
          <p:nvPr>
            <p:ph type="title"/>
          </p:nvPr>
        </p:nvSpPr>
        <p:spPr/>
        <p:txBody>
          <a:bodyPr/>
          <a:lstStyle/>
          <a:p>
            <a:r>
              <a:rPr lang="pt-BR" dirty="0"/>
              <a:t>O conceito de regularização fundiária urbana (</a:t>
            </a:r>
            <a:r>
              <a:rPr lang="pt-BR" dirty="0" err="1"/>
              <a:t>Reurb</a:t>
            </a:r>
            <a:r>
              <a:rPr lang="pt-BR" dirty="0"/>
              <a:t>)</a:t>
            </a:r>
          </a:p>
        </p:txBody>
      </p:sp>
      <p:sp>
        <p:nvSpPr>
          <p:cNvPr id="3" name="Espaço Reservado para Conteúdo 2">
            <a:extLst>
              <a:ext uri="{FF2B5EF4-FFF2-40B4-BE49-F238E27FC236}">
                <a16:creationId xmlns:a16="http://schemas.microsoft.com/office/drawing/2014/main" id="{1F186359-7D35-4D95-B840-A221AF039F2B}"/>
              </a:ext>
            </a:extLst>
          </p:cNvPr>
          <p:cNvSpPr>
            <a:spLocks noGrp="1"/>
          </p:cNvSpPr>
          <p:nvPr>
            <p:ph idx="1"/>
          </p:nvPr>
        </p:nvSpPr>
        <p:spPr/>
        <p:txBody>
          <a:bodyPr/>
          <a:lstStyle/>
          <a:p>
            <a:pPr algn="just"/>
            <a:r>
              <a:rPr lang="pt-BR" dirty="0"/>
              <a:t>Conjunto de medidas jurídicas, urbanísticas, ambientais e sociais destinadas à incorporação dos núcleos urbanos informais ao ordenamento territorial urbano e à titulação de seus ocupantes (cabeça do art. 9º da LRF). </a:t>
            </a:r>
          </a:p>
          <a:p>
            <a:pPr algn="just"/>
            <a:r>
              <a:rPr lang="pt-BR" dirty="0"/>
              <a:t>Dois grande eixos da regularização fundiária urbana:                   (i) titulação dos ocupantes: conferir direito de propriedade aos ocupantes; </a:t>
            </a:r>
          </a:p>
          <a:p>
            <a:pPr marL="0" indent="0" algn="just">
              <a:buNone/>
            </a:pPr>
            <a:r>
              <a:rPr lang="pt-BR" dirty="0"/>
              <a:t>  (</a:t>
            </a:r>
            <a:r>
              <a:rPr lang="pt-BR" dirty="0" err="1"/>
              <a:t>ii</a:t>
            </a:r>
            <a:r>
              <a:rPr lang="pt-BR" dirty="0"/>
              <a:t>) sanear os problemas urbanísticos, ambientais e sociais das ocupações.                     						                          </a:t>
            </a:r>
          </a:p>
        </p:txBody>
      </p:sp>
    </p:spTree>
    <p:extLst>
      <p:ext uri="{BB962C8B-B14F-4D97-AF65-F5344CB8AC3E}">
        <p14:creationId xmlns:p14="http://schemas.microsoft.com/office/powerpoint/2010/main" val="220836300"/>
      </p:ext>
    </p:extLst>
  </p:cSld>
  <p:clrMapOvr>
    <a:masterClrMapping/>
  </p:clrMapOvr>
</p:sld>
</file>

<file path=ppt/theme/theme1.xml><?xml version="1.0" encoding="utf-8"?>
<a:theme xmlns:a="http://schemas.openxmlformats.org/drawingml/2006/main" name="Berlim">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TM04033917[[fn=Berlim]]</Template>
  <TotalTime>594</TotalTime>
  <Words>3505</Words>
  <Application>Microsoft Office PowerPoint</Application>
  <PresentationFormat>Widescreen</PresentationFormat>
  <Paragraphs>192</Paragraphs>
  <Slides>31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31</vt:i4>
      </vt:variant>
    </vt:vector>
  </HeadingPairs>
  <TitlesOfParts>
    <vt:vector size="34" baseType="lpstr">
      <vt:lpstr>Arial</vt:lpstr>
      <vt:lpstr>Trebuchet MS</vt:lpstr>
      <vt:lpstr>Berlim</vt:lpstr>
      <vt:lpstr>  Apontamentos à nova Lei de Regularização Fundiária</vt:lpstr>
      <vt:lpstr>O contexto das ocupações urbanas irregulares</vt:lpstr>
      <vt:lpstr>O contexto teresinense</vt:lpstr>
      <vt:lpstr>O contexto teresinense</vt:lpstr>
      <vt:lpstr>Algumas medidas jurídicas anteriores</vt:lpstr>
      <vt:lpstr>Algumas medidas jurídicas anteriores</vt:lpstr>
      <vt:lpstr>Algumas medidas jurídicas anteriores</vt:lpstr>
      <vt:lpstr>A nova Lei de Regularização Fundiária (Lei Federal nº 13.465/17)</vt:lpstr>
      <vt:lpstr>O conceito de regularização fundiária urbana (Reurb)</vt:lpstr>
      <vt:lpstr>O conceito de núcleo urbano informal consolidado</vt:lpstr>
      <vt:lpstr>Modalidades de Reurb</vt:lpstr>
      <vt:lpstr>Modalidades de Reurb</vt:lpstr>
      <vt:lpstr>Instrumentos: demarcação urbanística</vt:lpstr>
      <vt:lpstr>Instrumentos: legitimação fundiária</vt:lpstr>
      <vt:lpstr>Instrumentos: legitimação de posse</vt:lpstr>
      <vt:lpstr>Procedimento</vt:lpstr>
      <vt:lpstr>Legitimados</vt:lpstr>
      <vt:lpstr>Decisão inicial do Município</vt:lpstr>
      <vt:lpstr>Plano de regularização fundiária</vt:lpstr>
      <vt:lpstr>Projeto de regularização fundiária</vt:lpstr>
      <vt:lpstr>Projeto de regularização fundiária</vt:lpstr>
      <vt:lpstr>Projeto de regularização fundiária</vt:lpstr>
      <vt:lpstr>Projeto de regularização fundiária</vt:lpstr>
      <vt:lpstr>Projeto de regularização fundiária</vt:lpstr>
      <vt:lpstr> Projeto de regularização fundiária </vt:lpstr>
      <vt:lpstr>Projeto de regularização fundiária</vt:lpstr>
      <vt:lpstr>Projeto de regularização fundiária</vt:lpstr>
      <vt:lpstr>Conclusão da Reurb</vt:lpstr>
      <vt:lpstr>Certificado de Regularização Fundiária</vt:lpstr>
      <vt:lpstr>Registro do CRF</vt:lpstr>
      <vt:lpstr>Conclusões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Apontamentos à nova Lei de Regularização Fundiária</dc:title>
  <dc:creator>Luizilo Júnior</dc:creator>
  <cp:lastModifiedBy>Luizilo Júnior</cp:lastModifiedBy>
  <cp:revision>64</cp:revision>
  <dcterms:created xsi:type="dcterms:W3CDTF">2019-09-23T20:14:11Z</dcterms:created>
  <dcterms:modified xsi:type="dcterms:W3CDTF">2019-09-26T21:04:20Z</dcterms:modified>
</cp:coreProperties>
</file>